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57"/>
  </p:notesMasterIdLst>
  <p:sldIdLst>
    <p:sldId id="375" r:id="rId6"/>
    <p:sldId id="627" r:id="rId7"/>
    <p:sldId id="540" r:id="rId8"/>
    <p:sldId id="323" r:id="rId9"/>
    <p:sldId id="324" r:id="rId10"/>
    <p:sldId id="325" r:id="rId11"/>
    <p:sldId id="326" r:id="rId12"/>
    <p:sldId id="327" r:id="rId13"/>
    <p:sldId id="626" r:id="rId14"/>
    <p:sldId id="526" r:id="rId15"/>
    <p:sldId id="527" r:id="rId16"/>
    <p:sldId id="602" r:id="rId17"/>
    <p:sldId id="530" r:id="rId18"/>
    <p:sldId id="328" r:id="rId19"/>
    <p:sldId id="603" r:id="rId20"/>
    <p:sldId id="604" r:id="rId21"/>
    <p:sldId id="528" r:id="rId22"/>
    <p:sldId id="625" r:id="rId23"/>
    <p:sldId id="311" r:id="rId24"/>
    <p:sldId id="317" r:id="rId25"/>
    <p:sldId id="316" r:id="rId26"/>
    <p:sldId id="313" r:id="rId27"/>
    <p:sldId id="318" r:id="rId28"/>
    <p:sldId id="320" r:id="rId29"/>
    <p:sldId id="321" r:id="rId30"/>
    <p:sldId id="605" r:id="rId31"/>
    <p:sldId id="628" r:id="rId32"/>
    <p:sldId id="283" r:id="rId33"/>
    <p:sldId id="284" r:id="rId34"/>
    <p:sldId id="285" r:id="rId35"/>
    <p:sldId id="629" r:id="rId36"/>
    <p:sldId id="286" r:id="rId37"/>
    <p:sldId id="287" r:id="rId38"/>
    <p:sldId id="289" r:id="rId39"/>
    <p:sldId id="624" r:id="rId40"/>
    <p:sldId id="621" r:id="rId41"/>
    <p:sldId id="622" r:id="rId42"/>
    <p:sldId id="623" r:id="rId43"/>
    <p:sldId id="620" r:id="rId44"/>
    <p:sldId id="549" r:id="rId45"/>
    <p:sldId id="554" r:id="rId46"/>
    <p:sldId id="552" r:id="rId47"/>
    <p:sldId id="565" r:id="rId48"/>
    <p:sldId id="566" r:id="rId49"/>
    <p:sldId id="560" r:id="rId50"/>
    <p:sldId id="559" r:id="rId51"/>
    <p:sldId id="562" r:id="rId52"/>
    <p:sldId id="567" r:id="rId53"/>
    <p:sldId id="561" r:id="rId54"/>
    <p:sldId id="564" r:id="rId55"/>
    <p:sldId id="57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85268" autoAdjust="0"/>
  </p:normalViewPr>
  <p:slideViewPr>
    <p:cSldViewPr snapToGrid="0" snapToObjects="1" showGuides="1">
      <p:cViewPr varScale="1">
        <p:scale>
          <a:sx n="73" d="100"/>
          <a:sy n="73" d="100"/>
        </p:scale>
        <p:origin x="787" y="7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2T16:44:00.343"/>
    </inkml:context>
    <inkml:brush xml:id="br0">
      <inkml:brushProperty name="width" value="0.05" units="cm"/>
      <inkml:brushProperty name="height" value="0.05" units="cm"/>
    </inkml:brush>
  </inkml:definitions>
  <inkml:trace contextRef="#ctx0" brushRef="#br0">1 0 5843,'0'0'7587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Escalate - </a:t>
            </a:r>
            <a:r>
              <a:rPr lang="en-US" sz="1200" dirty="0">
                <a:solidFill>
                  <a:srgbClr val="071D49"/>
                </a:solidFill>
                <a:latin typeface="Raleway" panose="020B0503030101060003" pitchFamily="34" charset="0"/>
                <a:cs typeface="Arial" pitchFamily="34" charset="0"/>
              </a:rPr>
              <a:t>Escalate to program level, portfolio level or other relevant part of the </a:t>
            </a:r>
            <a:r>
              <a:rPr lang="en-US" sz="1200" dirty="0" err="1">
                <a:solidFill>
                  <a:srgbClr val="071D49"/>
                </a:solidFill>
                <a:latin typeface="Raleway" panose="020B0503030101060003" pitchFamily="34" charset="0"/>
                <a:cs typeface="Arial" pitchFamily="34" charset="0"/>
              </a:rPr>
              <a:t>organisation</a:t>
            </a:r>
            <a:r>
              <a:rPr lang="en-US" sz="1200" dirty="0">
                <a:solidFill>
                  <a:srgbClr val="071D49"/>
                </a:solidFill>
                <a:latin typeface="Raleway" panose="020B0503030101060003" pitchFamily="34" charset="0"/>
                <a:cs typeface="Arial" pitchFamily="34" charset="0"/>
              </a:rPr>
              <a:t>.</a:t>
            </a:r>
            <a:endParaRPr lang="en-US" altLang="en-US" sz="1200" dirty="0"/>
          </a:p>
          <a:p>
            <a:pPr>
              <a:lnSpc>
                <a:spcPct val="90000"/>
              </a:lnSpc>
            </a:pPr>
            <a:endParaRPr lang="en-US" altLang="en-US" sz="1200" dirty="0"/>
          </a:p>
          <a:p>
            <a:pPr>
              <a:lnSpc>
                <a:spcPct val="90000"/>
              </a:lnSpc>
            </a:pPr>
            <a:r>
              <a:rPr lang="en-US" altLang="en-US" sz="1200" dirty="0"/>
              <a:t>Change the project plan or objectives, isolate the project objectives </a:t>
            </a:r>
            <a:r>
              <a:rPr lang="en-US" altLang="en-US" sz="1200" dirty="0" err="1"/>
              <a:t>fro</a:t>
            </a:r>
            <a:r>
              <a:rPr lang="en-US" altLang="en-US" sz="1200" dirty="0"/>
              <a:t> risk's impact, e.g. extend schedule, change strategy, reduce scope.</a:t>
            </a:r>
          </a:p>
          <a:p>
            <a:pPr>
              <a:lnSpc>
                <a:spcPct val="90000"/>
              </a:lnSpc>
            </a:pPr>
            <a:endParaRPr lang="en-US" altLang="en-US" sz="1200" dirty="0"/>
          </a:p>
          <a:p>
            <a:pPr>
              <a:lnSpc>
                <a:spcPct val="90000"/>
              </a:lnSpc>
            </a:pPr>
            <a:r>
              <a:rPr lang="en-US" altLang="en-US" sz="1200" dirty="0"/>
              <a:t>Responses to managing risks can generally be </a:t>
            </a:r>
            <a:r>
              <a:rPr lang="en-US" altLang="en-US" sz="1200" dirty="0" err="1"/>
              <a:t>categorised</a:t>
            </a:r>
            <a:r>
              <a:rPr lang="en-US" altLang="en-US" sz="1200" dirty="0"/>
              <a:t> as follows:</a:t>
            </a:r>
          </a:p>
          <a:p>
            <a:pPr>
              <a:lnSpc>
                <a:spcPct val="90000"/>
              </a:lnSpc>
            </a:pPr>
            <a:endParaRPr lang="en-US" altLang="en-US" sz="1200" dirty="0"/>
          </a:p>
          <a:p>
            <a:pPr>
              <a:lnSpc>
                <a:spcPct val="90000"/>
              </a:lnSpc>
            </a:pPr>
            <a:r>
              <a:rPr lang="en-GB" altLang="en-US" sz="1200" dirty="0"/>
              <a:t>Tolerate</a:t>
            </a:r>
            <a:r>
              <a:rPr lang="en-US" altLang="en-US" sz="1200" dirty="0"/>
              <a:t> – accept the risk without any immediate action</a:t>
            </a:r>
            <a:endParaRPr lang="en-GB" altLang="en-US" sz="1200" dirty="0"/>
          </a:p>
          <a:p>
            <a:pPr>
              <a:lnSpc>
                <a:spcPct val="90000"/>
              </a:lnSpc>
            </a:pPr>
            <a:r>
              <a:rPr lang="en-GB" altLang="en-US" sz="1200" dirty="0"/>
              <a:t>Treat</a:t>
            </a:r>
            <a:r>
              <a:rPr lang="en-US" altLang="en-US" sz="1200" dirty="0"/>
              <a:t> – implement actions to reduce the impact and/or probability of risk </a:t>
            </a:r>
            <a:r>
              <a:rPr lang="en-US" altLang="en-US" sz="1200" dirty="0" err="1"/>
              <a:t>occuring</a:t>
            </a:r>
            <a:r>
              <a:rPr lang="en-US" altLang="en-US" sz="1200" dirty="0"/>
              <a:t> </a:t>
            </a:r>
            <a:endParaRPr lang="en-GB" altLang="en-US" sz="1200" dirty="0"/>
          </a:p>
          <a:p>
            <a:pPr>
              <a:lnSpc>
                <a:spcPct val="90000"/>
              </a:lnSpc>
            </a:pPr>
            <a:r>
              <a:rPr lang="en-GB" altLang="en-US" sz="1200" dirty="0"/>
              <a:t>Terminate</a:t>
            </a:r>
            <a:r>
              <a:rPr lang="en-US" altLang="en-US" sz="1200" dirty="0"/>
              <a:t> – completely cease any project activities that could result in the risk</a:t>
            </a:r>
            <a:endParaRPr lang="en-GB" altLang="en-US" sz="1200" dirty="0"/>
          </a:p>
          <a:p>
            <a:pPr>
              <a:lnSpc>
                <a:spcPct val="90000"/>
              </a:lnSpc>
            </a:pPr>
            <a:r>
              <a:rPr lang="en-GB" altLang="en-US" sz="1200" dirty="0"/>
              <a:t>Transfer</a:t>
            </a:r>
            <a:r>
              <a:rPr lang="en-US" altLang="en-US" sz="1200" dirty="0"/>
              <a:t> – transfer the risk to another party e.g. insurance policies, contractors</a:t>
            </a:r>
            <a:endParaRPr lang="en-GB" altLang="en-US" sz="1200" dirty="0"/>
          </a:p>
          <a:p>
            <a:pPr>
              <a:lnSpc>
                <a:spcPct val="90000"/>
              </a:lnSpc>
            </a:pPr>
            <a:r>
              <a:rPr lang="en-GB" altLang="en-US" sz="1200" dirty="0"/>
              <a:t>Take</a:t>
            </a:r>
            <a:r>
              <a:rPr lang="en-US" altLang="en-US" sz="1200" dirty="0"/>
              <a:t> the risk – implies a positive risk where the rewards are considered to be worth the risk</a:t>
            </a:r>
            <a:endParaRPr lang="en-GB" altLang="en-US" sz="1200" dirty="0"/>
          </a:p>
          <a:p>
            <a:endParaRPr lang="en-GB" dirty="0"/>
          </a:p>
          <a:p>
            <a:endParaRPr lang="en-GB"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77777"/>
                </a:solidFill>
                <a:effectLst/>
                <a:latin typeface="Raleway" panose="020B0503030101060003" pitchFamily="34" charset="0"/>
                <a:cs typeface="Arial" pitchFamily="34" charset="0"/>
              </a:rPr>
              <a:t>Terminology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 Is the planned allotment of time and cost or other resources for unforeseeable risks within a project.</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Plan – Alternative course(s) of action to cope with project risks or if expected results fail to materialise.</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The selected response to a risk and whether contingency is needed will depend on a number of factors.</a:t>
            </a:r>
            <a:endParaRPr kumimoji="0" lang="en-GB" sz="2000" b="0" i="0" u="none" strike="noStrike" cap="none" normalizeH="0" baseline="0" dirty="0">
              <a:ln>
                <a:noFill/>
              </a:ln>
              <a:solidFill>
                <a:schemeClr val="tx1"/>
              </a:solidFill>
              <a:effectLst/>
              <a:latin typeface="Raleway" panose="020B0503030101060003"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39</a:t>
            </a:fld>
            <a:endParaRPr lang="en-US"/>
          </a:p>
        </p:txBody>
      </p:sp>
    </p:spTree>
    <p:extLst>
      <p:ext uri="{BB962C8B-B14F-4D97-AF65-F5344CB8AC3E}">
        <p14:creationId xmlns:p14="http://schemas.microsoft.com/office/powerpoint/2010/main" val="115744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A2A0CB46-1E1E-4381-BB61-7CAEBCF551DF}" type="slidenum">
              <a:rPr lang="en-GB" smtClean="0"/>
              <a:t>51</a:t>
            </a:fld>
            <a:endParaRPr lang="en-GB"/>
          </a:p>
        </p:txBody>
      </p:sp>
    </p:spTree>
    <p:extLst>
      <p:ext uri="{BB962C8B-B14F-4D97-AF65-F5344CB8AC3E}">
        <p14:creationId xmlns:p14="http://schemas.microsoft.com/office/powerpoint/2010/main" val="342216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Notes: Task progress – poor. The red line shows that the task should be 80% complete at this stage (the plan). Based on 4 weeks work should have been done out of the five planned for the task.  But the REALITY is only 66%. So 14% behind schedule – and it would now seem doubtful whether the task will in fact complete at the end of week 5 as planned.</a:t>
            </a:r>
          </a:p>
          <a:p>
            <a:r>
              <a:rPr lang="en-GB" altLang="en-US"/>
              <a:t>Cost – also poor. The task has spent 75% of the budget available (60k spent, budget 80k) but only achieved 66% of the work. Not great and the project manager might worry whether the task will eventually exceed the budget of 80k.  But there might be factors to explain this?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9BCAD4-20DB-40CF-BB73-545706CE7802}" type="slidenum">
              <a:rPr lang="en-GB" altLang="en-US" smtClean="0"/>
              <a:pPr eaLnBrk="1" hangingPunct="1">
                <a:spcBef>
                  <a:spcPct val="0"/>
                </a:spcBef>
              </a:pPr>
              <a:t>10</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Notes - Actual project progress (dotted line) never matches planned progress (solid line). And in week 10 the project was REPLANNED with a new baseline. Sadly actual progress soon deviated again from the new plan. The dotted line stops at week 14 because that is TIMENOW (i.e. where we are currently on the project).</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798A4C-6D1C-497B-A692-1FA43355A80A}" type="slidenum">
              <a:rPr lang="en-GB" altLang="en-US" smtClean="0"/>
              <a:pPr eaLnBrk="1" hangingPunct="1">
                <a:spcBef>
                  <a:spcPct val="0"/>
                </a:spcBef>
              </a:pPr>
              <a:t>11</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40% = 100 + 20/300</a:t>
            </a:r>
          </a:p>
          <a:p>
            <a:r>
              <a:rPr lang="en-GB" dirty="0"/>
              <a:t>b) 50% = 72km + (0.2 * 40km) = 80 km Total km is 72 + 40 + 48 = 160 km 80/160 = 50%</a:t>
            </a:r>
          </a:p>
          <a:p>
            <a:r>
              <a:rPr lang="en-GB" dirty="0"/>
              <a:t>c) 28% = 24 weeks + (0.2 *20 weeks) = 28 weeks  Total weeks = 20 + 24 + 56 = 100 weeks 28/100 = 28%</a:t>
            </a:r>
          </a:p>
        </p:txBody>
      </p:sp>
      <p:sp>
        <p:nvSpPr>
          <p:cNvPr id="4" name="Slide Number Placeholder 3"/>
          <p:cNvSpPr>
            <a:spLocks noGrp="1"/>
          </p:cNvSpPr>
          <p:nvPr>
            <p:ph type="sldNum" sz="quarter" idx="5"/>
          </p:nvPr>
        </p:nvSpPr>
        <p:spPr/>
        <p:txBody>
          <a:bodyPr/>
          <a:lstStyle/>
          <a:p>
            <a:fld id="{BCF96A85-7B12-D143-8C60-4EC8075DB191}" type="slidenum">
              <a:rPr lang="en-US" smtClean="0"/>
              <a:t>14</a:t>
            </a:fld>
            <a:endParaRPr lang="en-US"/>
          </a:p>
        </p:txBody>
      </p:sp>
    </p:spTree>
    <p:extLst>
      <p:ext uri="{BB962C8B-B14F-4D97-AF65-F5344CB8AC3E}">
        <p14:creationId xmlns:p14="http://schemas.microsoft.com/office/powerpoint/2010/main" val="177761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17</a:t>
            </a:fld>
            <a:endParaRPr lang="en-US"/>
          </a:p>
        </p:txBody>
      </p:sp>
    </p:spTree>
    <p:extLst>
      <p:ext uri="{BB962C8B-B14F-4D97-AF65-F5344CB8AC3E}">
        <p14:creationId xmlns:p14="http://schemas.microsoft.com/office/powerpoint/2010/main" val="177004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92EFCD2-CBB2-481D-BD65-C91562AA5585}"/>
              </a:ext>
            </a:extLst>
          </p:cNvPr>
          <p:cNvSpPr>
            <a:spLocks noGrp="1" noChangeArrowheads="1"/>
          </p:cNvSpPr>
          <p:nvPr>
            <p:ph type="body" idx="1"/>
          </p:nvPr>
        </p:nvSpPr>
        <p:spPr bwMode="auto">
          <a:xfrm>
            <a:off x="911225" y="4403725"/>
            <a:ext cx="5008563" cy="417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2" tIns="47625" rIns="93662" bIns="47625"/>
          <a:lstStyle/>
          <a:p>
            <a:pPr eaLnBrk="1" hangingPunct="1"/>
            <a:endParaRPr lang="en-AU" altLang="en-US" dirty="0"/>
          </a:p>
        </p:txBody>
      </p:sp>
      <p:sp>
        <p:nvSpPr>
          <p:cNvPr id="19459" name="Rectangle 3">
            <a:extLst>
              <a:ext uri="{FF2B5EF4-FFF2-40B4-BE49-F238E27FC236}">
                <a16:creationId xmlns:a16="http://schemas.microsoft.com/office/drawing/2014/main" id="{3578ADEB-AE98-45D3-A2E4-8A431EECDD19}"/>
              </a:ext>
            </a:extLst>
          </p:cNvPr>
          <p:cNvSpPr>
            <a:spLocks noGrp="1" noRot="1" noChangeAspect="1" noChangeArrowheads="1" noTextEdit="1"/>
          </p:cNvSpPr>
          <p:nvPr>
            <p:ph type="sldImg"/>
          </p:nvPr>
        </p:nvSpPr>
        <p:spPr bwMode="auto">
          <a:xfrm>
            <a:off x="327025" y="69532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8F72C8A-6C5D-46A0-814E-8AB5B801E981}"/>
              </a:ext>
            </a:extLst>
          </p:cNvPr>
          <p:cNvSpPr>
            <a:spLocks noGrp="1" noChangeArrowheads="1"/>
          </p:cNvSpPr>
          <p:nvPr>
            <p:ph type="body" idx="1"/>
          </p:nvPr>
        </p:nvSpPr>
        <p:spPr bwMode="auto">
          <a:xfrm>
            <a:off x="911225" y="4403725"/>
            <a:ext cx="5008563" cy="417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2" tIns="47625" rIns="93662" bIns="47625"/>
          <a:lstStyle/>
          <a:p>
            <a:pPr eaLnBrk="1" hangingPunct="1"/>
            <a:endParaRPr lang="en-AU" altLang="en-US"/>
          </a:p>
        </p:txBody>
      </p:sp>
      <p:sp>
        <p:nvSpPr>
          <p:cNvPr id="20483" name="Rectangle 3">
            <a:extLst>
              <a:ext uri="{FF2B5EF4-FFF2-40B4-BE49-F238E27FC236}">
                <a16:creationId xmlns:a16="http://schemas.microsoft.com/office/drawing/2014/main" id="{759366DB-8C18-41A5-BB5C-85F501E1B031}"/>
              </a:ext>
            </a:extLst>
          </p:cNvPr>
          <p:cNvSpPr>
            <a:spLocks noGrp="1" noRot="1" noChangeAspect="1" noChangeArrowheads="1" noTextEdit="1"/>
          </p:cNvSpPr>
          <p:nvPr>
            <p:ph type="sldImg"/>
          </p:nvPr>
        </p:nvSpPr>
        <p:spPr bwMode="auto">
          <a:xfrm>
            <a:off x="327025" y="69532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F529957-4BA1-4386-865D-7D4DDC055FDF}"/>
              </a:ext>
            </a:extLst>
          </p:cNvPr>
          <p:cNvSpPr>
            <a:spLocks noGrp="1" noChangeArrowheads="1"/>
          </p:cNvSpPr>
          <p:nvPr>
            <p:ph type="body" idx="1"/>
          </p:nvPr>
        </p:nvSpPr>
        <p:spPr bwMode="auto">
          <a:xfrm>
            <a:off x="911225" y="4403725"/>
            <a:ext cx="5008563" cy="417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2" tIns="47625" rIns="93662" bIns="47625"/>
          <a:lstStyle/>
          <a:p>
            <a:pPr eaLnBrk="1" hangingPunct="1"/>
            <a:endParaRPr lang="en-AU" altLang="en-US"/>
          </a:p>
        </p:txBody>
      </p:sp>
      <p:sp>
        <p:nvSpPr>
          <p:cNvPr id="21507" name="Rectangle 3">
            <a:extLst>
              <a:ext uri="{FF2B5EF4-FFF2-40B4-BE49-F238E27FC236}">
                <a16:creationId xmlns:a16="http://schemas.microsoft.com/office/drawing/2014/main" id="{9D11F223-720B-409D-983E-0B6073C284FF}"/>
              </a:ext>
            </a:extLst>
          </p:cNvPr>
          <p:cNvSpPr>
            <a:spLocks noGrp="1" noRot="1" noChangeAspect="1" noChangeArrowheads="1" noTextEdit="1"/>
          </p:cNvSpPr>
          <p:nvPr>
            <p:ph type="sldImg"/>
          </p:nvPr>
        </p:nvSpPr>
        <p:spPr bwMode="auto">
          <a:xfrm>
            <a:off x="327025" y="69532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43FC7DC-C4CB-47D1-A3ED-AA6775B83214}"/>
              </a:ext>
            </a:extLst>
          </p:cNvPr>
          <p:cNvSpPr>
            <a:spLocks noGrp="1" noChangeArrowheads="1"/>
          </p:cNvSpPr>
          <p:nvPr>
            <p:ph type="body" idx="1"/>
          </p:nvPr>
        </p:nvSpPr>
        <p:spPr bwMode="auto">
          <a:xfrm>
            <a:off x="911225" y="4403725"/>
            <a:ext cx="5008563" cy="417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2" tIns="47625" rIns="93662" bIns="47625"/>
          <a:lstStyle/>
          <a:p>
            <a:pPr eaLnBrk="1" hangingPunct="1"/>
            <a:endParaRPr lang="en-AU" altLang="en-US"/>
          </a:p>
        </p:txBody>
      </p:sp>
      <p:sp>
        <p:nvSpPr>
          <p:cNvPr id="22531" name="Rectangle 3">
            <a:extLst>
              <a:ext uri="{FF2B5EF4-FFF2-40B4-BE49-F238E27FC236}">
                <a16:creationId xmlns:a16="http://schemas.microsoft.com/office/drawing/2014/main" id="{8EFEB15F-3967-4877-A53F-57EDF891DBF7}"/>
              </a:ext>
            </a:extLst>
          </p:cNvPr>
          <p:cNvSpPr>
            <a:spLocks noGrp="1" noRot="1" noChangeAspect="1" noChangeArrowheads="1" noTextEdit="1"/>
          </p:cNvSpPr>
          <p:nvPr>
            <p:ph type="sldImg"/>
          </p:nvPr>
        </p:nvSpPr>
        <p:spPr bwMode="auto">
          <a:xfrm>
            <a:off x="327025" y="69532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061434" y="1780106"/>
            <a:ext cx="9089238" cy="2387600"/>
          </a:xfrm>
        </p:spPr>
        <p:txBody>
          <a:bodyPr>
            <a:noAutofit/>
          </a:bodyPr>
          <a:lstStyle/>
          <a:p>
            <a:r>
              <a:rPr lang="en-GB" sz="4800" dirty="0">
                <a:latin typeface="+mj-lt"/>
              </a:rPr>
              <a:t>Session 10: </a:t>
            </a:r>
            <a:br>
              <a:rPr lang="en-GB" sz="4800" dirty="0">
                <a:latin typeface="+mj-lt"/>
              </a:rPr>
            </a:br>
            <a:r>
              <a:rPr lang="en-GB" sz="4800" dirty="0">
                <a:latin typeface="+mj-lt"/>
              </a:rPr>
              <a:t>Monitoring and Controlling Projects</a:t>
            </a:r>
            <a:br>
              <a:rPr lang="en-GB" sz="4800" dirty="0">
                <a:latin typeface="+mj-lt"/>
              </a:rPr>
            </a:br>
            <a:endParaRPr lang="en-GB" sz="4800" dirty="0">
              <a:latin typeface="+mj-lt"/>
            </a:endParaRP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95150" y="4833781"/>
            <a:ext cx="9896061" cy="1977205"/>
          </a:xfrm>
          <a:prstGeom prst="rect">
            <a:avLst/>
          </a:prstGeom>
        </p:spPr>
      </p:pic>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102763" y="4187126"/>
            <a:ext cx="9828212" cy="1655762"/>
          </a:xfrm>
        </p:spPr>
        <p:txBody>
          <a:bodyPr>
            <a:normAutofit/>
          </a:bodyPr>
          <a:lstStyle/>
          <a:p>
            <a:r>
              <a:rPr lang="en-GB" sz="3200" dirty="0"/>
              <a:t>Dr Andre Samuel</a:t>
            </a:r>
          </a:p>
        </p:txBody>
      </p:sp>
      <p:pic>
        <p:nvPicPr>
          <p:cNvPr id="26" name="Picture 25" descr="Plenary Class">
            <a:extLst>
              <a:ext uri="{FF2B5EF4-FFF2-40B4-BE49-F238E27FC236}">
                <a16:creationId xmlns:a16="http://schemas.microsoft.com/office/drawing/2014/main" id="{321DBA0A-0294-4894-A5A6-B0E7F08CE5DC}"/>
              </a:ext>
            </a:extLst>
          </p:cNvPr>
          <p:cNvPicPr>
            <a:picLocks noChangeAspect="1"/>
          </p:cNvPicPr>
          <p:nvPr/>
        </p:nvPicPr>
        <p:blipFill>
          <a:blip r:embed="rId4"/>
          <a:stretch>
            <a:fillRect/>
          </a:stretch>
        </p:blipFill>
        <p:spPr>
          <a:xfrm>
            <a:off x="268991" y="1346020"/>
            <a:ext cx="2962843" cy="2962843"/>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EE169A2-802B-4DEB-B95E-93094D0740E3}"/>
              </a:ext>
            </a:extLst>
          </p:cNvPr>
          <p:cNvGrpSpPr/>
          <p:nvPr/>
        </p:nvGrpSpPr>
        <p:grpSpPr>
          <a:xfrm>
            <a:off x="2190750" y="1458913"/>
            <a:ext cx="7564439" cy="1436688"/>
            <a:chOff x="2190750" y="1458913"/>
            <a:chExt cx="7564439" cy="1436688"/>
          </a:xfrm>
        </p:grpSpPr>
        <p:sp>
          <p:nvSpPr>
            <p:cNvPr id="9218" name="Text Box 3"/>
            <p:cNvSpPr txBox="1">
              <a:spLocks noChangeArrowheads="1"/>
            </p:cNvSpPr>
            <p:nvPr/>
          </p:nvSpPr>
          <p:spPr bwMode="auto">
            <a:xfrm>
              <a:off x="5954714" y="2238375"/>
              <a:ext cx="380047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19" name="Text Box 4"/>
            <p:cNvSpPr txBox="1">
              <a:spLocks noChangeArrowheads="1"/>
            </p:cNvSpPr>
            <p:nvPr/>
          </p:nvSpPr>
          <p:spPr bwMode="auto">
            <a:xfrm>
              <a:off x="2190750" y="1470025"/>
              <a:ext cx="255588" cy="768350"/>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20" name="Text Box 5"/>
            <p:cNvSpPr txBox="1">
              <a:spLocks noChangeArrowheads="1"/>
            </p:cNvSpPr>
            <p:nvPr/>
          </p:nvSpPr>
          <p:spPr bwMode="auto">
            <a:xfrm>
              <a:off x="2446339" y="1470025"/>
              <a:ext cx="1430337" cy="768350"/>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ts val="600"/>
                </a:spcBef>
                <a:buClrTx/>
                <a:buNone/>
              </a:pPr>
              <a:r>
                <a:rPr lang="en-US" altLang="en-US" sz="1600"/>
                <a:t>Task</a:t>
              </a:r>
            </a:p>
          </p:txBody>
        </p:sp>
        <p:sp>
          <p:nvSpPr>
            <p:cNvPr id="9221" name="Text Box 6"/>
            <p:cNvSpPr txBox="1">
              <a:spLocks noChangeArrowheads="1"/>
            </p:cNvSpPr>
            <p:nvPr/>
          </p:nvSpPr>
          <p:spPr bwMode="auto">
            <a:xfrm>
              <a:off x="3876676" y="1470025"/>
              <a:ext cx="1031875" cy="768350"/>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ts val="600"/>
                </a:spcBef>
                <a:buClrTx/>
                <a:buNone/>
              </a:pPr>
              <a:r>
                <a:rPr lang="en-US" altLang="en-US" sz="1600"/>
                <a:t>Task budget</a:t>
              </a:r>
            </a:p>
          </p:txBody>
        </p:sp>
        <p:sp>
          <p:nvSpPr>
            <p:cNvPr id="9222" name="Text Box 7"/>
            <p:cNvSpPr txBox="1">
              <a:spLocks noChangeArrowheads="1"/>
            </p:cNvSpPr>
            <p:nvPr/>
          </p:nvSpPr>
          <p:spPr bwMode="auto">
            <a:xfrm>
              <a:off x="4927600" y="1470025"/>
              <a:ext cx="914400" cy="768350"/>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ts val="600"/>
                </a:spcBef>
                <a:buClrTx/>
                <a:buNone/>
              </a:pPr>
              <a:r>
                <a:rPr lang="en-US" altLang="en-US" sz="1600"/>
                <a:t>Actual spend</a:t>
              </a:r>
            </a:p>
          </p:txBody>
        </p:sp>
        <p:sp>
          <p:nvSpPr>
            <p:cNvPr id="9223" name="Text Box 8"/>
            <p:cNvSpPr txBox="1">
              <a:spLocks noChangeArrowheads="1"/>
            </p:cNvSpPr>
            <p:nvPr/>
          </p:nvSpPr>
          <p:spPr bwMode="auto">
            <a:xfrm>
              <a:off x="2190750" y="2238375"/>
              <a:ext cx="255588" cy="641350"/>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a:p>
              <a:pPr eaLnBrk="1" hangingPunct="1">
                <a:spcBef>
                  <a:spcPct val="0"/>
                </a:spcBef>
                <a:buClrTx/>
                <a:buFontTx/>
                <a:buNone/>
              </a:pPr>
              <a:r>
                <a:rPr lang="en-US" altLang="en-US" sz="1600"/>
                <a:t>1</a:t>
              </a:r>
            </a:p>
          </p:txBody>
        </p:sp>
        <p:sp>
          <p:nvSpPr>
            <p:cNvPr id="9224" name="Text Box 9"/>
            <p:cNvSpPr txBox="1">
              <a:spLocks noChangeArrowheads="1"/>
            </p:cNvSpPr>
            <p:nvPr/>
          </p:nvSpPr>
          <p:spPr bwMode="auto">
            <a:xfrm>
              <a:off x="5954714" y="1470026"/>
              <a:ext cx="3800475" cy="3841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25" name="Text Box 10"/>
            <p:cNvSpPr txBox="1">
              <a:spLocks noChangeArrowheads="1"/>
            </p:cNvSpPr>
            <p:nvPr/>
          </p:nvSpPr>
          <p:spPr bwMode="auto">
            <a:xfrm>
              <a:off x="2446339" y="2238375"/>
              <a:ext cx="1430337" cy="64135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b="1"/>
            </a:p>
            <a:p>
              <a:pPr eaLnBrk="1" hangingPunct="1">
                <a:spcBef>
                  <a:spcPct val="0"/>
                </a:spcBef>
                <a:buClrTx/>
                <a:buFontTx/>
                <a:buNone/>
              </a:pPr>
              <a:r>
                <a:rPr lang="en-US" altLang="en-US" sz="1600" b="1"/>
                <a:t>Design</a:t>
              </a:r>
            </a:p>
          </p:txBody>
        </p:sp>
        <p:sp>
          <p:nvSpPr>
            <p:cNvPr id="9226" name="Text Box 11"/>
            <p:cNvSpPr txBox="1">
              <a:spLocks noChangeArrowheads="1"/>
            </p:cNvSpPr>
            <p:nvPr/>
          </p:nvSpPr>
          <p:spPr bwMode="auto">
            <a:xfrm>
              <a:off x="3876676" y="2238375"/>
              <a:ext cx="1031875" cy="64135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endParaRPr lang="en-US" altLang="en-US" sz="800"/>
            </a:p>
            <a:p>
              <a:pPr algn="ctr" eaLnBrk="1" hangingPunct="1">
                <a:spcBef>
                  <a:spcPct val="0"/>
                </a:spcBef>
                <a:buClrTx/>
                <a:buFontTx/>
                <a:buNone/>
              </a:pPr>
              <a:r>
                <a:rPr lang="en-US" altLang="en-US" sz="2000"/>
                <a:t>80k</a:t>
              </a:r>
            </a:p>
          </p:txBody>
        </p:sp>
        <p:sp>
          <p:nvSpPr>
            <p:cNvPr id="9227" name="Text Box 12"/>
            <p:cNvSpPr txBox="1">
              <a:spLocks noChangeArrowheads="1"/>
            </p:cNvSpPr>
            <p:nvPr/>
          </p:nvSpPr>
          <p:spPr bwMode="auto">
            <a:xfrm>
              <a:off x="4927600" y="2238375"/>
              <a:ext cx="914400" cy="64135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r" eaLnBrk="1" hangingPunct="1">
                <a:spcBef>
                  <a:spcPct val="0"/>
                </a:spcBef>
                <a:buClrTx/>
                <a:buFontTx/>
                <a:buNone/>
              </a:pPr>
              <a:endParaRPr lang="en-US" altLang="en-US" sz="1000"/>
            </a:p>
            <a:p>
              <a:pPr algn="ctr" eaLnBrk="1" hangingPunct="1">
                <a:spcBef>
                  <a:spcPct val="0"/>
                </a:spcBef>
                <a:buClrTx/>
                <a:buFontTx/>
                <a:buNone/>
              </a:pPr>
              <a:r>
                <a:rPr lang="en-US" altLang="en-US" sz="1800"/>
                <a:t>60k</a:t>
              </a:r>
            </a:p>
          </p:txBody>
        </p:sp>
        <p:sp>
          <p:nvSpPr>
            <p:cNvPr id="9228" name="Text Box 13"/>
            <p:cNvSpPr txBox="1">
              <a:spLocks noChangeArrowheads="1"/>
            </p:cNvSpPr>
            <p:nvPr/>
          </p:nvSpPr>
          <p:spPr bwMode="auto">
            <a:xfrm>
              <a:off x="6486526" y="1790701"/>
              <a:ext cx="544513"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2</a:t>
              </a:r>
            </a:p>
          </p:txBody>
        </p:sp>
        <p:sp>
          <p:nvSpPr>
            <p:cNvPr id="9229" name="Text Box 14"/>
            <p:cNvSpPr txBox="1">
              <a:spLocks noChangeArrowheads="1"/>
            </p:cNvSpPr>
            <p:nvPr/>
          </p:nvSpPr>
          <p:spPr bwMode="auto">
            <a:xfrm>
              <a:off x="7575551" y="1790701"/>
              <a:ext cx="544513"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4</a:t>
              </a:r>
            </a:p>
          </p:txBody>
        </p:sp>
        <p:sp>
          <p:nvSpPr>
            <p:cNvPr id="9230" name="Text Box 15"/>
            <p:cNvSpPr txBox="1">
              <a:spLocks noChangeArrowheads="1"/>
            </p:cNvSpPr>
            <p:nvPr/>
          </p:nvSpPr>
          <p:spPr bwMode="auto">
            <a:xfrm>
              <a:off x="7031038" y="1790701"/>
              <a:ext cx="544512"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3</a:t>
              </a:r>
            </a:p>
          </p:txBody>
        </p:sp>
        <p:sp>
          <p:nvSpPr>
            <p:cNvPr id="9231" name="Text Box 16"/>
            <p:cNvSpPr txBox="1">
              <a:spLocks noChangeArrowheads="1"/>
            </p:cNvSpPr>
            <p:nvPr/>
          </p:nvSpPr>
          <p:spPr bwMode="auto">
            <a:xfrm>
              <a:off x="8120063" y="1790701"/>
              <a:ext cx="546100"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5</a:t>
              </a:r>
            </a:p>
          </p:txBody>
        </p:sp>
        <p:sp>
          <p:nvSpPr>
            <p:cNvPr id="9232" name="Text Box 17"/>
            <p:cNvSpPr txBox="1">
              <a:spLocks noChangeArrowheads="1"/>
            </p:cNvSpPr>
            <p:nvPr/>
          </p:nvSpPr>
          <p:spPr bwMode="auto">
            <a:xfrm>
              <a:off x="8666163" y="1790701"/>
              <a:ext cx="544512"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6</a:t>
              </a:r>
            </a:p>
          </p:txBody>
        </p:sp>
        <p:sp>
          <p:nvSpPr>
            <p:cNvPr id="9233" name="Text Box 18"/>
            <p:cNvSpPr txBox="1">
              <a:spLocks noChangeArrowheads="1"/>
            </p:cNvSpPr>
            <p:nvPr/>
          </p:nvSpPr>
          <p:spPr bwMode="auto">
            <a:xfrm>
              <a:off x="9210676" y="1790701"/>
              <a:ext cx="544513"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7</a:t>
              </a:r>
            </a:p>
          </p:txBody>
        </p:sp>
        <p:sp>
          <p:nvSpPr>
            <p:cNvPr id="9234" name="Text Box 19"/>
            <p:cNvSpPr txBox="1">
              <a:spLocks noChangeArrowheads="1"/>
            </p:cNvSpPr>
            <p:nvPr/>
          </p:nvSpPr>
          <p:spPr bwMode="auto">
            <a:xfrm>
              <a:off x="5954713" y="1790701"/>
              <a:ext cx="531812" cy="44767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lgn="ctr" eaLnBrk="1" hangingPunct="1">
                <a:spcBef>
                  <a:spcPct val="0"/>
                </a:spcBef>
                <a:buClrTx/>
                <a:buFontTx/>
                <a:buNone/>
              </a:pPr>
              <a:r>
                <a:rPr lang="en-US" altLang="en-US" sz="1600"/>
                <a:t> 1</a:t>
              </a:r>
            </a:p>
          </p:txBody>
        </p:sp>
        <p:cxnSp>
          <p:nvCxnSpPr>
            <p:cNvPr id="9236" name="AutoShape 21"/>
            <p:cNvCxnSpPr>
              <a:cxnSpLocks noChangeShapeType="1"/>
            </p:cNvCxnSpPr>
            <p:nvPr/>
          </p:nvCxnSpPr>
          <p:spPr bwMode="auto">
            <a:xfrm flipH="1">
              <a:off x="6481762" y="2238376"/>
              <a:ext cx="4763" cy="6205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37" name="AutoShape 22"/>
            <p:cNvCxnSpPr>
              <a:cxnSpLocks noChangeShapeType="1"/>
            </p:cNvCxnSpPr>
            <p:nvPr/>
          </p:nvCxnSpPr>
          <p:spPr bwMode="auto">
            <a:xfrm>
              <a:off x="7031040" y="2238376"/>
              <a:ext cx="6348" cy="638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38" name="AutoShape 23"/>
            <p:cNvCxnSpPr>
              <a:cxnSpLocks noChangeShapeType="1"/>
            </p:cNvCxnSpPr>
            <p:nvPr/>
          </p:nvCxnSpPr>
          <p:spPr bwMode="auto">
            <a:xfrm flipH="1">
              <a:off x="7569843" y="2238376"/>
              <a:ext cx="5708" cy="6205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39" name="AutoShape 24"/>
            <p:cNvCxnSpPr>
              <a:cxnSpLocks noChangeShapeType="1"/>
            </p:cNvCxnSpPr>
            <p:nvPr/>
          </p:nvCxnSpPr>
          <p:spPr bwMode="auto">
            <a:xfrm flipH="1">
              <a:off x="8120062" y="2238376"/>
              <a:ext cx="3" cy="6572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40" name="AutoShape 25"/>
            <p:cNvCxnSpPr>
              <a:cxnSpLocks noChangeShapeType="1"/>
            </p:cNvCxnSpPr>
            <p:nvPr/>
          </p:nvCxnSpPr>
          <p:spPr bwMode="auto">
            <a:xfrm>
              <a:off x="8666163" y="2238376"/>
              <a:ext cx="0" cy="6365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41" name="AutoShape 26"/>
            <p:cNvCxnSpPr>
              <a:cxnSpLocks noChangeShapeType="1"/>
            </p:cNvCxnSpPr>
            <p:nvPr/>
          </p:nvCxnSpPr>
          <p:spPr bwMode="auto">
            <a:xfrm flipH="1">
              <a:off x="9204326" y="2238376"/>
              <a:ext cx="6349" cy="64134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42" name="AutoShape 27"/>
            <p:cNvCxnSpPr>
              <a:cxnSpLocks noChangeShapeType="1"/>
              <a:endCxn id="9246" idx="1"/>
            </p:cNvCxnSpPr>
            <p:nvPr/>
          </p:nvCxnSpPr>
          <p:spPr bwMode="auto">
            <a:xfrm flipH="1">
              <a:off x="9750425" y="2217739"/>
              <a:ext cx="4764" cy="6588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243" name="Text Box 28"/>
            <p:cNvSpPr txBox="1">
              <a:spLocks noChangeArrowheads="1"/>
            </p:cNvSpPr>
            <p:nvPr/>
          </p:nvSpPr>
          <p:spPr bwMode="auto">
            <a:xfrm>
              <a:off x="5954713" y="2366964"/>
              <a:ext cx="2711450" cy="384175"/>
            </a:xfrm>
            <a:prstGeom prst="rect">
              <a:avLst/>
            </a:prstGeom>
            <a:solidFill>
              <a:srgbClr val="8DB3E2"/>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44" name="Text Box 29"/>
            <p:cNvSpPr txBox="1">
              <a:spLocks noChangeArrowheads="1"/>
            </p:cNvSpPr>
            <p:nvPr/>
          </p:nvSpPr>
          <p:spPr bwMode="auto">
            <a:xfrm>
              <a:off x="5954713" y="2495550"/>
              <a:ext cx="1795462" cy="127000"/>
            </a:xfrm>
            <a:prstGeom prst="rect">
              <a:avLst/>
            </a:prstGeom>
            <a:solidFill>
              <a:srgbClr val="000000"/>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45" name="Text Box 30"/>
            <p:cNvSpPr txBox="1">
              <a:spLocks noChangeArrowheads="1"/>
            </p:cNvSpPr>
            <p:nvPr/>
          </p:nvSpPr>
          <p:spPr bwMode="auto">
            <a:xfrm>
              <a:off x="5880101" y="1470026"/>
              <a:ext cx="131763" cy="1406525"/>
            </a:xfrm>
            <a:prstGeom prst="rect">
              <a:avLst/>
            </a:prstGeom>
            <a:solidFill>
              <a:srgbClr val="BFBFBF"/>
            </a:solidFill>
            <a:ln w="9525">
              <a:solidFill>
                <a:srgbClr val="000000"/>
              </a:solidFill>
              <a:miter lim="800000"/>
              <a:headEnd/>
              <a:tailEnd/>
            </a:ln>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endParaRPr lang="en-US" altLang="en-US" sz="1600"/>
            </a:p>
          </p:txBody>
        </p:sp>
        <p:sp>
          <p:nvSpPr>
            <p:cNvPr id="9246" name="Line 31"/>
            <p:cNvSpPr>
              <a:spLocks noChangeShapeType="1"/>
            </p:cNvSpPr>
            <p:nvPr/>
          </p:nvSpPr>
          <p:spPr bwMode="auto">
            <a:xfrm>
              <a:off x="5935663" y="2874963"/>
              <a:ext cx="38147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7" name="Text Box 32"/>
            <p:cNvSpPr txBox="1">
              <a:spLocks noChangeArrowheads="1"/>
            </p:cNvSpPr>
            <p:nvPr/>
          </p:nvSpPr>
          <p:spPr bwMode="auto">
            <a:xfrm>
              <a:off x="7186613" y="1458913"/>
              <a:ext cx="14287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US" altLang="en-US" sz="1600" b="1"/>
                <a:t>Weeks</a:t>
              </a:r>
            </a:p>
          </p:txBody>
        </p:sp>
      </p:grpSp>
      <p:sp>
        <p:nvSpPr>
          <p:cNvPr id="2" name="Title 1">
            <a:extLst>
              <a:ext uri="{FF2B5EF4-FFF2-40B4-BE49-F238E27FC236}">
                <a16:creationId xmlns:a16="http://schemas.microsoft.com/office/drawing/2014/main" id="{5262C4F5-2395-41DF-BED4-7AA1E98FF7B0}"/>
              </a:ext>
            </a:extLst>
          </p:cNvPr>
          <p:cNvSpPr>
            <a:spLocks noGrp="1"/>
          </p:cNvSpPr>
          <p:nvPr>
            <p:ph type="title"/>
          </p:nvPr>
        </p:nvSpPr>
        <p:spPr>
          <a:xfrm>
            <a:off x="1844298" y="61306"/>
            <a:ext cx="8982559" cy="1325563"/>
          </a:xfrm>
        </p:spPr>
        <p:txBody>
          <a:bodyPr/>
          <a:lstStyle/>
          <a:p>
            <a:r>
              <a:rPr lang="en-US" altLang="en-US" dirty="0"/>
              <a:t>Tracking – Gantt charts</a:t>
            </a:r>
            <a:endParaRPr lang="en-GB" dirty="0"/>
          </a:p>
        </p:txBody>
      </p:sp>
      <p:sp>
        <p:nvSpPr>
          <p:cNvPr id="7" name="Content Placeholder 6">
            <a:extLst>
              <a:ext uri="{FF2B5EF4-FFF2-40B4-BE49-F238E27FC236}">
                <a16:creationId xmlns:a16="http://schemas.microsoft.com/office/drawing/2014/main" id="{A392AD4D-710A-46E5-8387-C52D45FEB437}"/>
              </a:ext>
            </a:extLst>
          </p:cNvPr>
          <p:cNvSpPr>
            <a:spLocks noGrp="1"/>
          </p:cNvSpPr>
          <p:nvPr>
            <p:ph idx="1"/>
          </p:nvPr>
        </p:nvSpPr>
        <p:spPr>
          <a:xfrm>
            <a:off x="838200" y="3592819"/>
            <a:ext cx="10515600" cy="2584144"/>
          </a:xfrm>
        </p:spPr>
        <p:txBody>
          <a:bodyPr/>
          <a:lstStyle/>
          <a:p>
            <a:r>
              <a:rPr lang="en-US" altLang="en-US" dirty="0" err="1"/>
              <a:t>TimeNow</a:t>
            </a:r>
            <a:r>
              <a:rPr lang="en-US" altLang="en-US" dirty="0"/>
              <a:t> (the time of assessment) is at the end of Week 4 (see vertical red line) </a:t>
            </a:r>
          </a:p>
          <a:p>
            <a:pPr marL="0" indent="0">
              <a:buNone/>
            </a:pPr>
            <a:r>
              <a:rPr lang="en-GB" altLang="en-US" dirty="0">
                <a:sym typeface="Webdings" panose="05030102010509060703" pitchFamily="18" charset="2"/>
              </a:rPr>
              <a:t> </a:t>
            </a:r>
            <a:r>
              <a:rPr lang="en-GB" altLang="en-US" dirty="0"/>
              <a:t>How is the task progressing? Ahead or behind schedule?</a:t>
            </a:r>
          </a:p>
          <a:p>
            <a:pPr marL="0" indent="0">
              <a:buNone/>
            </a:pPr>
            <a:r>
              <a:rPr lang="en-GB" altLang="en-US" dirty="0">
                <a:sym typeface="Webdings" panose="05030102010509060703" pitchFamily="18" charset="2"/>
              </a:rPr>
              <a:t> </a:t>
            </a:r>
            <a:r>
              <a:rPr lang="en-GB" altLang="en-US" dirty="0"/>
              <a:t>What is the financial position of the task?</a:t>
            </a:r>
          </a:p>
          <a:p>
            <a:endParaRPr lang="en-GB" dirty="0"/>
          </a:p>
        </p:txBody>
      </p:sp>
      <p:sp>
        <p:nvSpPr>
          <p:cNvPr id="9235" name="Text Box 20"/>
          <p:cNvSpPr txBox="1">
            <a:spLocks noChangeArrowheads="1"/>
          </p:cNvSpPr>
          <p:nvPr/>
        </p:nvSpPr>
        <p:spPr bwMode="auto">
          <a:xfrm>
            <a:off x="8800307" y="2345533"/>
            <a:ext cx="21256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US" altLang="en-US" sz="1600" b="1" dirty="0"/>
              <a:t>The task is now 66% complete</a:t>
            </a:r>
          </a:p>
        </p:txBody>
      </p:sp>
      <p:cxnSp>
        <p:nvCxnSpPr>
          <p:cNvPr id="22" name="Straight Connector 21">
            <a:extLst>
              <a:ext uri="{FF2B5EF4-FFF2-40B4-BE49-F238E27FC236}">
                <a16:creationId xmlns:a16="http://schemas.microsoft.com/office/drawing/2014/main" id="{C0A22D7B-6AB4-4537-9B30-C814FE39FD73}"/>
              </a:ext>
            </a:extLst>
          </p:cNvPr>
          <p:cNvCxnSpPr>
            <a:cxnSpLocks/>
          </p:cNvCxnSpPr>
          <p:nvPr/>
        </p:nvCxnSpPr>
        <p:spPr>
          <a:xfrm>
            <a:off x="8108006" y="1787527"/>
            <a:ext cx="3166" cy="10921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99B66D-B05D-4B88-B306-9722835BC129}"/>
              </a:ext>
            </a:extLst>
          </p:cNvPr>
          <p:cNvSpPr txBox="1"/>
          <p:nvPr/>
        </p:nvSpPr>
        <p:spPr>
          <a:xfrm>
            <a:off x="7261357" y="2912325"/>
            <a:ext cx="1677062" cy="461665"/>
          </a:xfrm>
          <a:prstGeom prst="rect">
            <a:avLst/>
          </a:prstGeom>
          <a:noFill/>
        </p:spPr>
        <p:txBody>
          <a:bodyPr wrap="none" rtlCol="0">
            <a:spAutoFit/>
          </a:bodyPr>
          <a:lstStyle/>
          <a:p>
            <a:r>
              <a:rPr lang="en-US" sz="2400" b="1" dirty="0">
                <a:solidFill>
                  <a:srgbClr val="C00000"/>
                </a:solidFill>
              </a:rPr>
              <a:t>Time Now</a:t>
            </a:r>
            <a:endParaRPr lang="en-GB" sz="24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44298" y="61306"/>
            <a:ext cx="8982559" cy="1325563"/>
          </a:xfrm>
        </p:spPr>
        <p:txBody>
          <a:bodyPr/>
          <a:lstStyle/>
          <a:p>
            <a:r>
              <a:rPr lang="en-GB" altLang="en-US" dirty="0"/>
              <a:t>Progress S-curve</a:t>
            </a:r>
          </a:p>
        </p:txBody>
      </p:sp>
      <p:sp>
        <p:nvSpPr>
          <p:cNvPr id="3" name="Content Placeholder 2">
            <a:extLst>
              <a:ext uri="{FF2B5EF4-FFF2-40B4-BE49-F238E27FC236}">
                <a16:creationId xmlns:a16="http://schemas.microsoft.com/office/drawing/2014/main" id="{5C49254E-A9DC-4499-AFFE-716407513FD8}"/>
              </a:ext>
            </a:extLst>
          </p:cNvPr>
          <p:cNvSpPr>
            <a:spLocks noGrp="1"/>
          </p:cNvSpPr>
          <p:nvPr>
            <p:ph idx="1"/>
          </p:nvPr>
        </p:nvSpPr>
        <p:spPr>
          <a:xfrm>
            <a:off x="768752" y="1327913"/>
            <a:ext cx="10515600" cy="4351338"/>
          </a:xfrm>
        </p:spPr>
        <p:txBody>
          <a:bodyPr/>
          <a:lstStyle/>
          <a:p>
            <a:r>
              <a:rPr lang="en-US" altLang="en-US" sz="2800" dirty="0"/>
              <a:t>What is this showing? Good or bad news?</a:t>
            </a:r>
            <a:endParaRPr lang="en-GB" altLang="en-US" sz="2800" dirty="0"/>
          </a:p>
          <a:p>
            <a:endParaRPr lang="en-GB" dirty="0"/>
          </a:p>
        </p:txBody>
      </p:sp>
      <p:pic>
        <p:nvPicPr>
          <p:cNvPr id="10243" name="Picture 2" descr="Planned and actual progress o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830" y="2004270"/>
            <a:ext cx="7964487"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Box 3"/>
          <p:cNvSpPr txBox="1">
            <a:spLocks noChangeArrowheads="1"/>
          </p:cNvSpPr>
          <p:nvPr/>
        </p:nvSpPr>
        <p:spPr bwMode="auto">
          <a:xfrm>
            <a:off x="1789110" y="3639762"/>
            <a:ext cx="426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GB" altLang="en-US" b="1">
                <a:latin typeface="Raleway" panose="020B0503030101060003" pitchFamily="34" charset="0"/>
              </a:rPr>
              <a:t>%</a:t>
            </a:r>
          </a:p>
        </p:txBody>
      </p:sp>
      <p:sp>
        <p:nvSpPr>
          <p:cNvPr id="10245" name="TextBox 5"/>
          <p:cNvSpPr txBox="1">
            <a:spLocks noChangeArrowheads="1"/>
          </p:cNvSpPr>
          <p:nvPr/>
        </p:nvSpPr>
        <p:spPr bwMode="auto">
          <a:xfrm>
            <a:off x="4687529" y="6335029"/>
            <a:ext cx="30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GB" altLang="en-US" b="1" dirty="0">
                <a:latin typeface="Raleway" panose="020B0503030101060003" pitchFamily="34" charset="0"/>
              </a:rPr>
              <a:t>Timescale in weeks</a:t>
            </a:r>
          </a:p>
        </p:txBody>
      </p:sp>
      <p:sp>
        <p:nvSpPr>
          <p:cNvPr id="10246" name="TextBox 6"/>
          <p:cNvSpPr txBox="1">
            <a:spLocks noChangeArrowheads="1"/>
          </p:cNvSpPr>
          <p:nvPr/>
        </p:nvSpPr>
        <p:spPr bwMode="auto">
          <a:xfrm>
            <a:off x="5344003" y="3639762"/>
            <a:ext cx="3007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GB" altLang="en-US" b="1" dirty="0">
                <a:latin typeface="Raleway" panose="020B0503030101060003" pitchFamily="34" charset="0"/>
              </a:rPr>
              <a:t>planned (solid line)</a:t>
            </a:r>
          </a:p>
        </p:txBody>
      </p:sp>
      <p:sp>
        <p:nvSpPr>
          <p:cNvPr id="10247" name="TextBox 7"/>
          <p:cNvSpPr txBox="1">
            <a:spLocks noChangeArrowheads="1"/>
          </p:cNvSpPr>
          <p:nvPr/>
        </p:nvSpPr>
        <p:spPr bwMode="auto">
          <a:xfrm>
            <a:off x="6096000" y="5050678"/>
            <a:ext cx="309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eaLnBrk="1" hangingPunct="1">
              <a:spcBef>
                <a:spcPct val="0"/>
              </a:spcBef>
              <a:buClrTx/>
              <a:buFontTx/>
              <a:buNone/>
            </a:pPr>
            <a:r>
              <a:rPr lang="en-GB" altLang="en-US" b="1" dirty="0">
                <a:latin typeface="Raleway" panose="020B0503030101060003" pitchFamily="34" charset="0"/>
              </a:rPr>
              <a:t>actual (dashed line)</a:t>
            </a:r>
          </a:p>
        </p:txBody>
      </p:sp>
      <p:cxnSp>
        <p:nvCxnSpPr>
          <p:cNvPr id="9" name="Straight Connector 8">
            <a:extLst>
              <a:ext uri="{FF2B5EF4-FFF2-40B4-BE49-F238E27FC236}">
                <a16:creationId xmlns:a16="http://schemas.microsoft.com/office/drawing/2014/main" id="{FC33ABA3-B20E-4522-B6A8-04236014B051}"/>
              </a:ext>
            </a:extLst>
          </p:cNvPr>
          <p:cNvCxnSpPr>
            <a:cxnSpLocks/>
          </p:cNvCxnSpPr>
          <p:nvPr/>
        </p:nvCxnSpPr>
        <p:spPr>
          <a:xfrm>
            <a:off x="9298943" y="2196358"/>
            <a:ext cx="3166" cy="36318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06EE4D-BBFE-4CA6-9FBB-9AA28E21EDD7}"/>
              </a:ext>
            </a:extLst>
          </p:cNvPr>
          <p:cNvSpPr txBox="1"/>
          <p:nvPr/>
        </p:nvSpPr>
        <p:spPr>
          <a:xfrm>
            <a:off x="8449982" y="1578957"/>
            <a:ext cx="1677062" cy="461665"/>
          </a:xfrm>
          <a:prstGeom prst="rect">
            <a:avLst/>
          </a:prstGeom>
          <a:noFill/>
        </p:spPr>
        <p:txBody>
          <a:bodyPr wrap="none" rtlCol="0">
            <a:spAutoFit/>
          </a:bodyPr>
          <a:lstStyle/>
          <a:p>
            <a:r>
              <a:rPr lang="en-US" sz="2400" b="1" dirty="0">
                <a:solidFill>
                  <a:srgbClr val="C00000"/>
                </a:solidFill>
              </a:rPr>
              <a:t>Time Now</a:t>
            </a:r>
            <a:endParaRPr lang="en-GB" sz="24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298" y="61306"/>
            <a:ext cx="8982559" cy="1325563"/>
          </a:xfrm>
        </p:spPr>
        <p:txBody>
          <a:bodyPr/>
          <a:lstStyle/>
          <a:p>
            <a:r>
              <a:rPr lang="en-GB" dirty="0"/>
              <a:t>Projected spending</a:t>
            </a:r>
          </a:p>
        </p:txBody>
      </p:sp>
      <p:sp>
        <p:nvSpPr>
          <p:cNvPr id="7" name="Content Placeholder 5"/>
          <p:cNvSpPr>
            <a:spLocks noGrp="1"/>
          </p:cNvSpPr>
          <p:nvPr>
            <p:ph idx="1"/>
          </p:nvPr>
        </p:nvSpPr>
        <p:spPr>
          <a:xfrm>
            <a:off x="838200" y="1825625"/>
            <a:ext cx="10515600" cy="4351338"/>
          </a:xfrm>
        </p:spPr>
        <p:txBody>
          <a:bodyPr>
            <a:noAutofit/>
          </a:bodyPr>
          <a:lstStyle/>
          <a:p>
            <a:r>
              <a:rPr lang="en-US" dirty="0"/>
              <a:t>It is often useful to be able to calculate the projected spending on a task based on actual progress and actual spending so far:</a:t>
            </a:r>
          </a:p>
          <a:p>
            <a:r>
              <a:rPr lang="en-US" dirty="0"/>
              <a:t>The formula is:</a:t>
            </a:r>
          </a:p>
          <a:p>
            <a:endParaRPr lang="en-US" dirty="0"/>
          </a:p>
          <a:p>
            <a:endParaRPr lang="en-US" dirty="0"/>
          </a:p>
        </p:txBody>
      </p:sp>
      <p:sp>
        <p:nvSpPr>
          <p:cNvPr id="2" name="Footer Placeholder 1"/>
          <p:cNvSpPr>
            <a:spLocks noGrp="1"/>
          </p:cNvSpPr>
          <p:nvPr>
            <p:ph type="ftr" sz="quarter" idx="4294967295"/>
          </p:nvPr>
        </p:nvSpPr>
        <p:spPr>
          <a:xfrm>
            <a:off x="0" y="647541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Fundamentals of Project Management - Bill Wright- BPP University</a:t>
            </a:r>
            <a:endParaRPr lang="en-US" dirty="0"/>
          </a:p>
        </p:txBody>
      </p:sp>
      <p:sp>
        <p:nvSpPr>
          <p:cNvPr id="4" name="Slide Number Placeholder 3"/>
          <p:cNvSpPr>
            <a:spLocks noGrp="1"/>
          </p:cNvSpPr>
          <p:nvPr>
            <p:ph type="sldNum" sz="quarter" idx="4294967295"/>
          </p:nvPr>
        </p:nvSpPr>
        <p:spPr>
          <a:xfrm>
            <a:off x="9758363" y="6475413"/>
            <a:ext cx="24336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52D98E-8C91-1743-A218-734E9B2C0E48}" type="slidenum">
              <a:rPr lang="en-GB" smtClean="0"/>
              <a:pPr/>
              <a:t>12</a:t>
            </a:fld>
            <a:endParaRPr lang="en-US"/>
          </a:p>
        </p:txBody>
      </p:sp>
      <p:sp>
        <p:nvSpPr>
          <p:cNvPr id="6" name="TextBox 5"/>
          <p:cNvSpPr txBox="1"/>
          <p:nvPr/>
        </p:nvSpPr>
        <p:spPr>
          <a:xfrm>
            <a:off x="1524000" y="11342"/>
            <a:ext cx="1277050" cy="307777"/>
          </a:xfrm>
          <a:prstGeom prst="rect">
            <a:avLst/>
          </a:prstGeom>
          <a:noFill/>
        </p:spPr>
        <p:txBody>
          <a:bodyPr wrap="none" rtlCol="0">
            <a:spAutoFit/>
          </a:bodyPr>
          <a:lstStyle/>
          <a:p>
            <a:r>
              <a:rPr lang="en-US" sz="1400" dirty="0">
                <a:solidFill>
                  <a:schemeClr val="bg1"/>
                </a:solidFill>
              </a:rPr>
              <a:t>PM: Key Terms</a:t>
            </a:r>
            <a:endParaRPr lang="en-GB" sz="1400" dirty="0">
              <a:solidFill>
                <a:schemeClr val="bg1"/>
              </a:solidFill>
            </a:endParaRPr>
          </a:p>
        </p:txBody>
      </p:sp>
      <p:sp>
        <p:nvSpPr>
          <p:cNvPr id="8" name="Rectangle 7"/>
          <p:cNvSpPr/>
          <p:nvPr/>
        </p:nvSpPr>
        <p:spPr>
          <a:xfrm>
            <a:off x="4550864" y="4313841"/>
            <a:ext cx="2694969" cy="461665"/>
          </a:xfrm>
          <a:prstGeom prst="rect">
            <a:avLst/>
          </a:prstGeom>
        </p:spPr>
        <p:txBody>
          <a:bodyPr wrap="none">
            <a:spAutoFit/>
          </a:bodyPr>
          <a:lstStyle/>
          <a:p>
            <a:r>
              <a:rPr lang="en-US" sz="2400" dirty="0">
                <a:latin typeface="Raleway" panose="020B0503030101060003" pitchFamily="34" charset="0"/>
              </a:rPr>
              <a:t>actual % progress</a:t>
            </a:r>
            <a:endParaRPr lang="en-GB" sz="2400" dirty="0">
              <a:latin typeface="Raleway" panose="020B0503030101060003" pitchFamily="34" charset="0"/>
            </a:endParaRPr>
          </a:p>
        </p:txBody>
      </p:sp>
      <p:sp>
        <p:nvSpPr>
          <p:cNvPr id="9" name="Rectangle 8"/>
          <p:cNvSpPr/>
          <p:nvPr/>
        </p:nvSpPr>
        <p:spPr>
          <a:xfrm>
            <a:off x="1160226" y="3790621"/>
            <a:ext cx="3857146" cy="523220"/>
          </a:xfrm>
          <a:prstGeom prst="rect">
            <a:avLst/>
          </a:prstGeom>
        </p:spPr>
        <p:txBody>
          <a:bodyPr wrap="none">
            <a:spAutoFit/>
          </a:bodyPr>
          <a:lstStyle/>
          <a:p>
            <a:r>
              <a:rPr lang="en-US" sz="2800" dirty="0">
                <a:latin typeface="Raleway" panose="020B0503030101060003" pitchFamily="34" charset="0"/>
              </a:rPr>
              <a:t>projected spending  = </a:t>
            </a:r>
            <a:endParaRPr lang="en-GB" sz="2800" dirty="0">
              <a:latin typeface="Raleway" panose="020B0503030101060003" pitchFamily="34" charset="0"/>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4957931" y="4313841"/>
            <a:ext cx="173339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470634" y="3847204"/>
            <a:ext cx="772969" cy="461665"/>
          </a:xfrm>
          <a:prstGeom prst="rect">
            <a:avLst/>
          </a:prstGeom>
        </p:spPr>
        <p:txBody>
          <a:bodyPr wrap="none">
            <a:spAutoFit/>
          </a:bodyPr>
          <a:lstStyle/>
          <a:p>
            <a:r>
              <a:rPr lang="en-US" sz="2400" dirty="0">
                <a:latin typeface="Raleway" panose="020B0503030101060003" pitchFamily="34" charset="0"/>
              </a:rPr>
              <a:t>100 </a:t>
            </a:r>
            <a:endParaRPr lang="en-GB" sz="2400" dirty="0">
              <a:latin typeface="Raleway" panose="020B0503030101060003" pitchFamily="34" charset="0"/>
            </a:endParaRPr>
          </a:p>
        </p:txBody>
      </p:sp>
      <p:sp>
        <p:nvSpPr>
          <p:cNvPr id="13" name="Rectangle 12"/>
          <p:cNvSpPr/>
          <p:nvPr/>
        </p:nvSpPr>
        <p:spPr>
          <a:xfrm>
            <a:off x="7601579" y="3987073"/>
            <a:ext cx="2465740" cy="461665"/>
          </a:xfrm>
          <a:prstGeom prst="rect">
            <a:avLst/>
          </a:prstGeom>
        </p:spPr>
        <p:txBody>
          <a:bodyPr wrap="none">
            <a:spAutoFit/>
          </a:bodyPr>
          <a:lstStyle/>
          <a:p>
            <a:r>
              <a:rPr lang="en-US" sz="2400" dirty="0">
                <a:latin typeface="Raleway" panose="020B0503030101060003" pitchFamily="34" charset="0"/>
              </a:rPr>
              <a:t>actual spending</a:t>
            </a:r>
            <a:endParaRPr lang="en-GB" sz="2400" dirty="0">
              <a:latin typeface="Raleway" panose="020B0503030101060003" pitchFamily="34" charset="0"/>
            </a:endParaRPr>
          </a:p>
        </p:txBody>
      </p:sp>
      <p:sp>
        <p:nvSpPr>
          <p:cNvPr id="15" name="Rectangle 14"/>
          <p:cNvSpPr/>
          <p:nvPr/>
        </p:nvSpPr>
        <p:spPr>
          <a:xfrm>
            <a:off x="7219051" y="4037289"/>
            <a:ext cx="378630" cy="461665"/>
          </a:xfrm>
          <a:prstGeom prst="rect">
            <a:avLst/>
          </a:prstGeom>
        </p:spPr>
        <p:txBody>
          <a:bodyPr wrap="none">
            <a:spAutoFit/>
          </a:bodyPr>
          <a:lstStyle/>
          <a:p>
            <a:r>
              <a:rPr lang="en-US" sz="2400" dirty="0">
                <a:latin typeface="Raleway" panose="020B0503030101060003" pitchFamily="34" charset="0"/>
              </a:rPr>
              <a:t>X</a:t>
            </a:r>
            <a:endParaRPr lang="en-GB" sz="2400" dirty="0">
              <a:latin typeface="Raleway" panose="020B0503030101060003" pitchFamily="34" charset="0"/>
            </a:endParaRPr>
          </a:p>
        </p:txBody>
      </p:sp>
      <p:sp>
        <p:nvSpPr>
          <p:cNvPr id="16" name="Rectangle 15"/>
          <p:cNvSpPr/>
          <p:nvPr/>
        </p:nvSpPr>
        <p:spPr>
          <a:xfrm>
            <a:off x="4872415" y="5443363"/>
            <a:ext cx="2332690" cy="461665"/>
          </a:xfrm>
          <a:prstGeom prst="rect">
            <a:avLst/>
          </a:prstGeom>
        </p:spPr>
        <p:txBody>
          <a:bodyPr wrap="none">
            <a:spAutoFit/>
          </a:bodyPr>
          <a:lstStyle/>
          <a:p>
            <a:r>
              <a:rPr lang="en-US" sz="2400" i="1" dirty="0">
                <a:latin typeface="Raleway" panose="020B0503030101060003" pitchFamily="34" charset="0"/>
              </a:rPr>
              <a:t>Provided to you</a:t>
            </a:r>
            <a:endParaRPr lang="en-GB" sz="2400" i="1" dirty="0">
              <a:latin typeface="Raleway" panose="020B0503030101060003" pitchFamily="34" charset="0"/>
            </a:endParaRPr>
          </a:p>
        </p:txBody>
      </p:sp>
      <p:cxnSp>
        <p:nvCxnSpPr>
          <p:cNvPr id="18" name="Straight Arrow Connector 17">
            <a:extLst>
              <a:ext uri="{C183D7F6-B498-43B3-948B-1728B52AA6E4}">
                <adec:decorative xmlns:adec="http://schemas.microsoft.com/office/drawing/2017/decorative" val="1"/>
              </a:ext>
            </a:extLst>
          </p:cNvPr>
          <p:cNvCxnSpPr>
            <a:cxnSpLocks/>
          </p:cNvCxnSpPr>
          <p:nvPr/>
        </p:nvCxnSpPr>
        <p:spPr>
          <a:xfrm flipV="1">
            <a:off x="5470634" y="4895343"/>
            <a:ext cx="113047" cy="59684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a:cxnSpLocks/>
          </p:cNvCxnSpPr>
          <p:nvPr/>
        </p:nvCxnSpPr>
        <p:spPr>
          <a:xfrm flipV="1">
            <a:off x="6616172" y="4448738"/>
            <a:ext cx="2197950" cy="1043449"/>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69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4299" y="65745"/>
            <a:ext cx="7344090" cy="1325563"/>
          </a:xfrm>
        </p:spPr>
        <p:txBody>
          <a:bodyPr/>
          <a:lstStyle/>
          <a:p>
            <a:r>
              <a:rPr lang="en-GB" dirty="0"/>
              <a:t>Projected spending - example</a:t>
            </a:r>
          </a:p>
        </p:txBody>
      </p:sp>
      <p:sp>
        <p:nvSpPr>
          <p:cNvPr id="7" name="Content Placeholder 5"/>
          <p:cNvSpPr>
            <a:spLocks noGrp="1"/>
          </p:cNvSpPr>
          <p:nvPr>
            <p:ph idx="1"/>
          </p:nvPr>
        </p:nvSpPr>
        <p:spPr>
          <a:xfrm>
            <a:off x="838200" y="1825625"/>
            <a:ext cx="10515600" cy="4351338"/>
          </a:xfrm>
        </p:spPr>
        <p:txBody>
          <a:bodyPr>
            <a:noAutofit/>
          </a:bodyPr>
          <a:lstStyle/>
          <a:p>
            <a:r>
              <a:rPr lang="en-US" dirty="0"/>
              <a:t>A project task is reported as being 40% complete and has spent £35,000 so far.  The task budget is £75,000 and the project manager is concerned whether the budget will be exceeded.</a:t>
            </a:r>
          </a:p>
          <a:p>
            <a:r>
              <a:rPr lang="en-US" dirty="0"/>
              <a:t>According to the formula:</a:t>
            </a:r>
          </a:p>
          <a:p>
            <a:endParaRPr lang="en-US" dirty="0"/>
          </a:p>
          <a:p>
            <a:endParaRPr lang="en-US" dirty="0"/>
          </a:p>
          <a:p>
            <a:endParaRPr lang="en-US" dirty="0"/>
          </a:p>
          <a:p>
            <a:endParaRPr lang="en-US" dirty="0"/>
          </a:p>
          <a:p>
            <a:pPr marL="0" indent="0">
              <a:buNone/>
            </a:pPr>
            <a:r>
              <a:rPr lang="en-US" sz="2800" dirty="0">
                <a:sym typeface="Webdings" panose="05030102010509060703" pitchFamily="18" charset="2"/>
              </a:rPr>
              <a:t> </a:t>
            </a:r>
            <a:r>
              <a:rPr lang="en-US" sz="2800" i="1" dirty="0"/>
              <a:t>Is this definitely going to be a financial problem?</a:t>
            </a:r>
            <a:endParaRPr lang="en-GB" sz="2800" i="1" dirty="0"/>
          </a:p>
          <a:p>
            <a:endParaRPr lang="en-US" dirty="0"/>
          </a:p>
          <a:p>
            <a:endParaRPr lang="en-US" dirty="0"/>
          </a:p>
          <a:p>
            <a:endParaRPr lang="en-US" dirty="0"/>
          </a:p>
        </p:txBody>
      </p:sp>
      <p:sp>
        <p:nvSpPr>
          <p:cNvPr id="2" name="Footer Placeholder 1"/>
          <p:cNvSpPr>
            <a:spLocks noGrp="1"/>
          </p:cNvSpPr>
          <p:nvPr>
            <p:ph type="ftr" sz="quarter" idx="4294967295"/>
          </p:nvPr>
        </p:nvSpPr>
        <p:spPr>
          <a:xfrm>
            <a:off x="0" y="647541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 Fundamentals of Project Management - Bill Wright- BPP University</a:t>
            </a:r>
            <a:endParaRPr lang="en-US" dirty="0"/>
          </a:p>
        </p:txBody>
      </p:sp>
      <p:sp>
        <p:nvSpPr>
          <p:cNvPr id="4" name="Slide Number Placeholder 3"/>
          <p:cNvSpPr>
            <a:spLocks noGrp="1"/>
          </p:cNvSpPr>
          <p:nvPr>
            <p:ph type="sldNum" sz="quarter" idx="4294967295"/>
          </p:nvPr>
        </p:nvSpPr>
        <p:spPr>
          <a:xfrm>
            <a:off x="4064596" y="3374860"/>
            <a:ext cx="24336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52D98E-8C91-1743-A218-734E9B2C0E48}" type="slidenum">
              <a:rPr lang="en-GB" smtClean="0">
                <a:latin typeface="Raleway" panose="020B0503030101060003" pitchFamily="34" charset="0"/>
              </a:rPr>
              <a:pPr/>
              <a:t>13</a:t>
            </a:fld>
            <a:endParaRPr lang="en-US">
              <a:latin typeface="Raleway" panose="020B0503030101060003" pitchFamily="34" charset="0"/>
            </a:endParaRPr>
          </a:p>
        </p:txBody>
      </p:sp>
      <p:sp>
        <p:nvSpPr>
          <p:cNvPr id="8" name="Rectangle 7"/>
          <p:cNvSpPr/>
          <p:nvPr/>
        </p:nvSpPr>
        <p:spPr>
          <a:xfrm>
            <a:off x="6610652" y="4406204"/>
            <a:ext cx="542136" cy="461665"/>
          </a:xfrm>
          <a:prstGeom prst="rect">
            <a:avLst/>
          </a:prstGeom>
        </p:spPr>
        <p:txBody>
          <a:bodyPr wrap="none">
            <a:spAutoFit/>
          </a:bodyPr>
          <a:lstStyle/>
          <a:p>
            <a:r>
              <a:rPr lang="en-US" sz="2400" dirty="0">
                <a:latin typeface="Raleway" panose="020B0503030101060003" pitchFamily="34" charset="0"/>
              </a:rPr>
              <a:t>40</a:t>
            </a:r>
            <a:endParaRPr lang="en-GB" sz="2400" dirty="0">
              <a:latin typeface="Raleway" panose="020B0503030101060003" pitchFamily="34" charset="0"/>
            </a:endParaRPr>
          </a:p>
        </p:txBody>
      </p:sp>
      <p:sp>
        <p:nvSpPr>
          <p:cNvPr id="9" name="Rectangle 8"/>
          <p:cNvSpPr/>
          <p:nvPr/>
        </p:nvSpPr>
        <p:spPr>
          <a:xfrm>
            <a:off x="2357238" y="4029135"/>
            <a:ext cx="3857146" cy="523220"/>
          </a:xfrm>
          <a:prstGeom prst="rect">
            <a:avLst/>
          </a:prstGeom>
        </p:spPr>
        <p:txBody>
          <a:bodyPr wrap="none">
            <a:spAutoFit/>
          </a:bodyPr>
          <a:lstStyle/>
          <a:p>
            <a:r>
              <a:rPr lang="en-US" sz="2800" dirty="0">
                <a:latin typeface="Raleway" panose="020B0503030101060003" pitchFamily="34" charset="0"/>
              </a:rPr>
              <a:t>projected spending  = </a:t>
            </a:r>
            <a:endParaRPr lang="en-GB" sz="2800" dirty="0">
              <a:latin typeface="Raleway" panose="020B0503030101060003" pitchFamily="34" charset="0"/>
            </a:endParaRPr>
          </a:p>
        </p:txBody>
      </p:sp>
      <p:cxnSp>
        <p:nvCxnSpPr>
          <p:cNvPr id="11" name="Straight Connector 10">
            <a:extLst>
              <a:ext uri="{C183D7F6-B498-43B3-948B-1728B52AA6E4}">
                <adec:decorative xmlns:adec="http://schemas.microsoft.com/office/drawing/2017/decorative" val="1"/>
              </a:ext>
            </a:extLst>
          </p:cNvPr>
          <p:cNvCxnSpPr>
            <a:cxnSpLocks/>
          </p:cNvCxnSpPr>
          <p:nvPr/>
        </p:nvCxnSpPr>
        <p:spPr>
          <a:xfrm>
            <a:off x="6146157" y="4290745"/>
            <a:ext cx="14732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572943" y="3721388"/>
            <a:ext cx="772969" cy="461665"/>
          </a:xfrm>
          <a:prstGeom prst="rect">
            <a:avLst/>
          </a:prstGeom>
        </p:spPr>
        <p:txBody>
          <a:bodyPr wrap="none">
            <a:spAutoFit/>
          </a:bodyPr>
          <a:lstStyle/>
          <a:p>
            <a:r>
              <a:rPr lang="en-US" sz="2400" dirty="0">
                <a:latin typeface="Raleway" panose="020B0503030101060003" pitchFamily="34" charset="0"/>
              </a:rPr>
              <a:t>100 </a:t>
            </a:r>
            <a:endParaRPr lang="en-GB" sz="2400" dirty="0">
              <a:latin typeface="Raleway" panose="020B0503030101060003" pitchFamily="34" charset="0"/>
            </a:endParaRPr>
          </a:p>
        </p:txBody>
      </p:sp>
      <p:sp>
        <p:nvSpPr>
          <p:cNvPr id="13" name="Rectangle 12"/>
          <p:cNvSpPr/>
          <p:nvPr/>
        </p:nvSpPr>
        <p:spPr>
          <a:xfrm>
            <a:off x="8195713" y="3944539"/>
            <a:ext cx="1154483" cy="461665"/>
          </a:xfrm>
          <a:prstGeom prst="rect">
            <a:avLst/>
          </a:prstGeom>
        </p:spPr>
        <p:txBody>
          <a:bodyPr wrap="none">
            <a:spAutoFit/>
          </a:bodyPr>
          <a:lstStyle/>
          <a:p>
            <a:r>
              <a:rPr lang="en-US" sz="2400" dirty="0">
                <a:latin typeface="Raleway" panose="020B0503030101060003" pitchFamily="34" charset="0"/>
              </a:rPr>
              <a:t>35,000</a:t>
            </a:r>
            <a:endParaRPr lang="en-GB" sz="2400" dirty="0">
              <a:latin typeface="Raleway" panose="020B0503030101060003" pitchFamily="34" charset="0"/>
            </a:endParaRPr>
          </a:p>
        </p:txBody>
      </p:sp>
      <p:sp>
        <p:nvSpPr>
          <p:cNvPr id="15" name="Rectangle 14"/>
          <p:cNvSpPr/>
          <p:nvPr/>
        </p:nvSpPr>
        <p:spPr>
          <a:xfrm>
            <a:off x="7813184" y="3994755"/>
            <a:ext cx="378630" cy="461665"/>
          </a:xfrm>
          <a:prstGeom prst="rect">
            <a:avLst/>
          </a:prstGeom>
        </p:spPr>
        <p:txBody>
          <a:bodyPr wrap="none">
            <a:spAutoFit/>
          </a:bodyPr>
          <a:lstStyle/>
          <a:p>
            <a:r>
              <a:rPr lang="en-US" sz="2400" dirty="0">
                <a:latin typeface="Raleway" panose="020B0503030101060003" pitchFamily="34" charset="0"/>
              </a:rPr>
              <a:t>X</a:t>
            </a:r>
            <a:endParaRPr lang="en-GB" sz="2400" dirty="0">
              <a:latin typeface="Raleway" panose="020B0503030101060003" pitchFamily="34" charset="0"/>
            </a:endParaRPr>
          </a:p>
        </p:txBody>
      </p:sp>
      <p:sp>
        <p:nvSpPr>
          <p:cNvPr id="17" name="Rectangle 16"/>
          <p:cNvSpPr/>
          <p:nvPr/>
        </p:nvSpPr>
        <p:spPr>
          <a:xfrm>
            <a:off x="2513700" y="5096140"/>
            <a:ext cx="5522666" cy="523220"/>
          </a:xfrm>
          <a:prstGeom prst="rect">
            <a:avLst/>
          </a:prstGeom>
        </p:spPr>
        <p:txBody>
          <a:bodyPr wrap="none">
            <a:spAutoFit/>
          </a:bodyPr>
          <a:lstStyle/>
          <a:p>
            <a:r>
              <a:rPr lang="en-US" sz="2800" dirty="0">
                <a:latin typeface="Raleway" panose="020B0503030101060003" pitchFamily="34" charset="0"/>
              </a:rPr>
              <a:t>projected spending  =    £87,500 </a:t>
            </a:r>
            <a:endParaRPr lang="en-GB" sz="2800" dirty="0">
              <a:latin typeface="Raleway" panose="020B0503030101060003" pitchFamily="34" charset="0"/>
            </a:endParaRPr>
          </a:p>
        </p:txBody>
      </p:sp>
    </p:spTree>
    <p:extLst>
      <p:ext uri="{BB962C8B-B14F-4D97-AF65-F5344CB8AC3E}">
        <p14:creationId xmlns:p14="http://schemas.microsoft.com/office/powerpoint/2010/main" val="286747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8" name="Object 3" descr="Railway Gantt chart">
            <a:extLst>
              <a:ext uri="{FF2B5EF4-FFF2-40B4-BE49-F238E27FC236}">
                <a16:creationId xmlns:a16="http://schemas.microsoft.com/office/drawing/2014/main" id="{D5B8E3C8-F5DF-4985-93FB-7BE0E66C0068}"/>
              </a:ext>
            </a:extLst>
          </p:cNvPr>
          <p:cNvGraphicFramePr>
            <a:graphicFrameLocks noChangeAspect="1"/>
          </p:cNvGraphicFramePr>
          <p:nvPr/>
        </p:nvGraphicFramePr>
        <p:xfrm>
          <a:off x="1391395" y="1695450"/>
          <a:ext cx="9056687" cy="1733550"/>
        </p:xfrm>
        <a:graphic>
          <a:graphicData uri="http://schemas.openxmlformats.org/presentationml/2006/ole">
            <mc:AlternateContent xmlns:mc="http://schemas.openxmlformats.org/markup-compatibility/2006">
              <mc:Choice xmlns:v="urn:schemas-microsoft-com:vml" Requires="v">
                <p:oleObj name="Bitmap Image" r:id="rId3" imgW="5076190" imgH="971686" progId="Paint.Picture">
                  <p:embed/>
                </p:oleObj>
              </mc:Choice>
              <mc:Fallback>
                <p:oleObj name="Bitmap Image" r:id="rId3" imgW="5076190" imgH="971686" progId="Paint.Picture">
                  <p:embed/>
                  <p:pic>
                    <p:nvPicPr>
                      <p:cNvPr id="16388" name="Object 3" descr="Railway Gantt chart">
                        <a:extLst>
                          <a:ext uri="{FF2B5EF4-FFF2-40B4-BE49-F238E27FC236}">
                            <a16:creationId xmlns:a16="http://schemas.microsoft.com/office/drawing/2014/main" id="{D5B8E3C8-F5DF-4985-93FB-7BE0E66C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395" y="1695450"/>
                        <a:ext cx="9056687"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4">
            <a:extLst>
              <a:ext uri="{FF2B5EF4-FFF2-40B4-BE49-F238E27FC236}">
                <a16:creationId xmlns:a16="http://schemas.microsoft.com/office/drawing/2014/main" id="{58BCF704-F95E-48FC-8EBE-2894FDB54C24}"/>
              </a:ext>
            </a:extLst>
          </p:cNvPr>
          <p:cNvSpPr txBox="1">
            <a:spLocks noGrp="1" noChangeArrowheads="1"/>
          </p:cNvSpPr>
          <p:nvPr>
            <p:ph type="title"/>
          </p:nvPr>
        </p:nvSpPr>
        <p:spPr bwMode="auto">
          <a:xfrm>
            <a:off x="1844676" y="69130"/>
            <a:ext cx="6443918" cy="13111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ARU Raisonne DemiBold"/>
              </a:rPr>
              <a:t>Assess overall progress on the railway project</a:t>
            </a:r>
            <a:endParaRPr lang="en-GB" altLang="en-US" dirty="0">
              <a:latin typeface="ARU Raisonne DemiBold"/>
            </a:endParaRPr>
          </a:p>
        </p:txBody>
      </p:sp>
      <p:sp>
        <p:nvSpPr>
          <p:cNvPr id="5" name="Content Placeholder 4">
            <a:extLst>
              <a:ext uri="{FF2B5EF4-FFF2-40B4-BE49-F238E27FC236}">
                <a16:creationId xmlns:a16="http://schemas.microsoft.com/office/drawing/2014/main" id="{3D82E22E-9336-4C5E-94E7-ABA2BFCC4A59}"/>
              </a:ext>
            </a:extLst>
          </p:cNvPr>
          <p:cNvSpPr>
            <a:spLocks noGrp="1"/>
          </p:cNvSpPr>
          <p:nvPr>
            <p:ph idx="1"/>
          </p:nvPr>
        </p:nvSpPr>
        <p:spPr>
          <a:xfrm>
            <a:off x="838200" y="3716593"/>
            <a:ext cx="10515600" cy="2972731"/>
          </a:xfrm>
        </p:spPr>
        <p:txBody>
          <a:bodyPr>
            <a:normAutofit fontScale="85000" lnSpcReduction="20000"/>
          </a:bodyPr>
          <a:lstStyle/>
          <a:p>
            <a:pPr eaLnBrk="1" hangingPunct="1">
              <a:buFont typeface="Webdings" panose="05030102010509060703" pitchFamily="18" charset="2"/>
              <a:buChar char="_"/>
            </a:pPr>
            <a:r>
              <a:rPr lang="en-US" altLang="en-US" sz="2800" dirty="0">
                <a:cs typeface="Arial" panose="020B0604020202020204" pitchFamily="34" charset="0"/>
                <a:sym typeface="Webdings" panose="05030102010509060703" pitchFamily="18" charset="2"/>
              </a:rPr>
              <a:t> How would you calculate the progress? – There are 3 ways of looking at it….</a:t>
            </a:r>
            <a:endParaRPr lang="en-US" altLang="en-US" sz="2800" dirty="0">
              <a:cs typeface="Arial" panose="020B0604020202020204" pitchFamily="34" charset="0"/>
            </a:endParaRPr>
          </a:p>
          <a:p>
            <a:pPr marL="538163" indent="-538163" eaLnBrk="1" hangingPunct="1">
              <a:buFontTx/>
              <a:buAutoNum type="alphaLcParenR"/>
            </a:pPr>
            <a:r>
              <a:rPr lang="en-US" altLang="en-US" sz="2800" dirty="0">
                <a:cs typeface="Arial" panose="020B0604020202020204" pitchFamily="34" charset="0"/>
              </a:rPr>
              <a:t>40%</a:t>
            </a:r>
          </a:p>
          <a:p>
            <a:pPr marL="538163" indent="-538163" eaLnBrk="1" hangingPunct="1">
              <a:buFontTx/>
              <a:buAutoNum type="alphaLcParenR"/>
            </a:pPr>
            <a:r>
              <a:rPr lang="en-US" altLang="en-US" sz="2800" dirty="0">
                <a:cs typeface="Arial" panose="020B0604020202020204" pitchFamily="34" charset="0"/>
              </a:rPr>
              <a:t>50%</a:t>
            </a:r>
          </a:p>
          <a:p>
            <a:pPr marL="538163" indent="-538163" eaLnBrk="1" hangingPunct="1">
              <a:buFontTx/>
              <a:buAutoNum type="alphaLcParenR"/>
            </a:pPr>
            <a:r>
              <a:rPr lang="en-US" altLang="en-US" sz="2800" dirty="0">
                <a:cs typeface="Arial" panose="020B0604020202020204" pitchFamily="34" charset="0"/>
              </a:rPr>
              <a:t>28%</a:t>
            </a:r>
          </a:p>
          <a:p>
            <a:pPr marL="0" indent="0" eaLnBrk="1" hangingPunct="1">
              <a:buNone/>
            </a:pPr>
            <a:r>
              <a:rPr lang="en-US" altLang="en-US" sz="2800" i="1" dirty="0">
                <a:cs typeface="Arial" panose="020B0604020202020204" pitchFamily="34" charset="0"/>
              </a:rPr>
              <a:t>Explain how the three options were calculated</a:t>
            </a:r>
          </a:p>
          <a:p>
            <a:pPr marL="0" indent="0" eaLnBrk="1" hangingPunct="1">
              <a:buNone/>
            </a:pPr>
            <a:endParaRPr lang="en-US" altLang="en-US" sz="2800" i="1" dirty="0">
              <a:cs typeface="Arial" panose="020B0604020202020204" pitchFamily="34" charset="0"/>
            </a:endParaRPr>
          </a:p>
          <a:p>
            <a:pPr marL="0" indent="0" eaLnBrk="1" hangingPunct="1">
              <a:buNone/>
            </a:pPr>
            <a:r>
              <a:rPr lang="en-US" altLang="en-US" sz="2800" dirty="0">
                <a:cs typeface="Arial" panose="020B0604020202020204" pitchFamily="34" charset="0"/>
                <a:sym typeface="Webdings" panose="05030102010509060703" pitchFamily="18" charset="2"/>
              </a:rPr>
              <a:t> </a:t>
            </a:r>
            <a:r>
              <a:rPr lang="en-US" altLang="en-US" sz="2800" i="1" dirty="0">
                <a:cs typeface="Arial" panose="020B0604020202020204" pitchFamily="34" charset="0"/>
              </a:rPr>
              <a:t>Which would you chose?</a:t>
            </a:r>
            <a:endParaRPr lang="en-GB" altLang="en-US" sz="2800" i="1" dirty="0">
              <a:cs typeface="Arial" panose="020B0604020202020204" pitchFamily="34" charset="0"/>
            </a:endParaRPr>
          </a:p>
          <a:p>
            <a:pPr marL="0" indent="0" eaLnBrk="1" hangingPunct="1">
              <a:buNone/>
            </a:pPr>
            <a:endParaRPr lang="en-US" altLang="en-US" sz="2800" dirty="0">
              <a:cs typeface="Arial" panose="020B0604020202020204" pitchFamily="34" charset="0"/>
            </a:endParaRPr>
          </a:p>
          <a:p>
            <a:endParaRPr lang="en-GB" dirty="0"/>
          </a:p>
        </p:txBody>
      </p:sp>
    </p:spTree>
    <p:extLst>
      <p:ext uri="{BB962C8B-B14F-4D97-AF65-F5344CB8AC3E}">
        <p14:creationId xmlns:p14="http://schemas.microsoft.com/office/powerpoint/2010/main" val="401343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12" name="Object 2" descr="Railway Gantt chart">
            <a:extLst>
              <a:ext uri="{FF2B5EF4-FFF2-40B4-BE49-F238E27FC236}">
                <a16:creationId xmlns:a16="http://schemas.microsoft.com/office/drawing/2014/main" id="{1D7F9E01-1626-4ECF-8994-98E19032C39D}"/>
              </a:ext>
            </a:extLst>
          </p:cNvPr>
          <p:cNvGraphicFramePr>
            <a:graphicFrameLocks noChangeAspect="1"/>
          </p:cNvGraphicFramePr>
          <p:nvPr/>
        </p:nvGraphicFramePr>
        <p:xfrm>
          <a:off x="956187" y="2366553"/>
          <a:ext cx="8915400" cy="1706563"/>
        </p:xfrm>
        <a:graphic>
          <a:graphicData uri="http://schemas.openxmlformats.org/presentationml/2006/ole">
            <mc:AlternateContent xmlns:mc="http://schemas.openxmlformats.org/markup-compatibility/2006">
              <mc:Choice xmlns:v="urn:schemas-microsoft-com:vml" Requires="v">
                <p:oleObj name="Bitmap Image" r:id="rId2" imgW="5076190" imgH="971686" progId="Paint.Picture">
                  <p:embed/>
                </p:oleObj>
              </mc:Choice>
              <mc:Fallback>
                <p:oleObj name="Bitmap Image" r:id="rId2" imgW="5076190" imgH="971686" progId="Paint.Picture">
                  <p:embed/>
                  <p:pic>
                    <p:nvPicPr>
                      <p:cNvPr id="17412" name="Object 2" descr="Railway Gantt chart">
                        <a:extLst>
                          <a:ext uri="{FF2B5EF4-FFF2-40B4-BE49-F238E27FC236}">
                            <a16:creationId xmlns:a16="http://schemas.microsoft.com/office/drawing/2014/main" id="{1D7F9E01-1626-4ECF-8994-98E19032C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87" y="2366553"/>
                        <a:ext cx="89154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descr="Budget cost $4m">
            <a:extLst>
              <a:ext uri="{FF2B5EF4-FFF2-40B4-BE49-F238E27FC236}">
                <a16:creationId xmlns:a16="http://schemas.microsoft.com/office/drawing/2014/main" id="{47C67E9F-11C5-49A8-91FD-C9493F1A9017}"/>
              </a:ext>
            </a:extLst>
          </p:cNvPr>
          <p:cNvGrpSpPr/>
          <p:nvPr/>
        </p:nvGrpSpPr>
        <p:grpSpPr>
          <a:xfrm>
            <a:off x="3932235" y="3286739"/>
            <a:ext cx="1386918" cy="1746825"/>
            <a:chOff x="3932235" y="3280952"/>
            <a:chExt cx="1386918" cy="1746825"/>
          </a:xfrm>
        </p:grpSpPr>
        <p:sp>
          <p:nvSpPr>
            <p:cNvPr id="17414" name="Text Box 5">
              <a:extLst>
                <a:ext uri="{FF2B5EF4-FFF2-40B4-BE49-F238E27FC236}">
                  <a16:creationId xmlns:a16="http://schemas.microsoft.com/office/drawing/2014/main" id="{4F272FAE-3682-4BFB-81D9-C78547B34B31}"/>
                </a:ext>
              </a:extLst>
            </p:cNvPr>
            <p:cNvSpPr txBox="1">
              <a:spLocks noChangeArrowheads="1"/>
            </p:cNvSpPr>
            <p:nvPr/>
          </p:nvSpPr>
          <p:spPr bwMode="auto">
            <a:xfrm>
              <a:off x="3932235" y="4443002"/>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Raleway" panose="020B0503030101060003" pitchFamily="34" charset="0"/>
                  <a:cs typeface="Arial" panose="020B0604020202020204" pitchFamily="34" charset="0"/>
                </a:rPr>
                <a:t>Budget cost</a:t>
              </a:r>
            </a:p>
            <a:p>
              <a:pPr algn="ctr" eaLnBrk="1" hangingPunct="1"/>
              <a:r>
                <a:rPr lang="en-US" altLang="en-US" sz="1600" b="1">
                  <a:latin typeface="Raleway" panose="020B0503030101060003" pitchFamily="34" charset="0"/>
                  <a:cs typeface="Arial" panose="020B0604020202020204" pitchFamily="34" charset="0"/>
                </a:rPr>
                <a:t>$4m</a:t>
              </a:r>
              <a:endParaRPr lang="en-GB" altLang="en-US" sz="1600" b="1">
                <a:latin typeface="Raleway" panose="020B0503030101060003" pitchFamily="34" charset="0"/>
                <a:cs typeface="Arial" panose="020B0604020202020204" pitchFamily="34" charset="0"/>
              </a:endParaRPr>
            </a:p>
          </p:txBody>
        </p:sp>
        <p:sp>
          <p:nvSpPr>
            <p:cNvPr id="17415" name="AutoShape 7">
              <a:extLst>
                <a:ext uri="{FF2B5EF4-FFF2-40B4-BE49-F238E27FC236}">
                  <a16:creationId xmlns:a16="http://schemas.microsoft.com/office/drawing/2014/main" id="{6C5D8AFE-DCD7-4650-8562-BC862D3E7952}"/>
                </a:ext>
              </a:extLst>
            </p:cNvPr>
            <p:cNvSpPr>
              <a:spLocks noChangeArrowheads="1"/>
            </p:cNvSpPr>
            <p:nvPr/>
          </p:nvSpPr>
          <p:spPr bwMode="auto">
            <a:xfrm>
              <a:off x="4537587" y="3280952"/>
              <a:ext cx="304800" cy="1143000"/>
            </a:xfrm>
            <a:prstGeom prst="upArrow">
              <a:avLst>
                <a:gd name="adj1" fmla="val 50000"/>
                <a:gd name="adj2" fmla="val 9375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nvGrpSpPr>
          <p:cNvPr id="2" name="Group 1" descr="Budget cost $3m">
            <a:extLst>
              <a:ext uri="{FF2B5EF4-FFF2-40B4-BE49-F238E27FC236}">
                <a16:creationId xmlns:a16="http://schemas.microsoft.com/office/drawing/2014/main" id="{5C2BD52D-1865-4880-B5AC-4FB92BC2AC19}"/>
              </a:ext>
            </a:extLst>
          </p:cNvPr>
          <p:cNvGrpSpPr/>
          <p:nvPr/>
        </p:nvGrpSpPr>
        <p:grpSpPr>
          <a:xfrm>
            <a:off x="5074009" y="3591539"/>
            <a:ext cx="1386918" cy="2216437"/>
            <a:chOff x="5074009" y="3585752"/>
            <a:chExt cx="1386918" cy="2216437"/>
          </a:xfrm>
        </p:grpSpPr>
        <p:sp>
          <p:nvSpPr>
            <p:cNvPr id="17416" name="Text Box 8">
              <a:extLst>
                <a:ext uri="{FF2B5EF4-FFF2-40B4-BE49-F238E27FC236}">
                  <a16:creationId xmlns:a16="http://schemas.microsoft.com/office/drawing/2014/main" id="{8A0D81FE-AEBB-425E-8751-466B95146513}"/>
                </a:ext>
              </a:extLst>
            </p:cNvPr>
            <p:cNvSpPr txBox="1">
              <a:spLocks noChangeArrowheads="1"/>
            </p:cNvSpPr>
            <p:nvPr/>
          </p:nvSpPr>
          <p:spPr bwMode="auto">
            <a:xfrm>
              <a:off x="5074009" y="5217414"/>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latin typeface="Raleway" panose="020B0503030101060003" pitchFamily="34" charset="0"/>
                  <a:cs typeface="Arial" panose="020B0604020202020204" pitchFamily="34" charset="0"/>
                </a:rPr>
                <a:t>Budget cost</a:t>
              </a:r>
            </a:p>
            <a:p>
              <a:pPr algn="ctr" eaLnBrk="1" hangingPunct="1"/>
              <a:r>
                <a:rPr lang="en-US" altLang="en-US" sz="1600" b="1" dirty="0">
                  <a:latin typeface="Raleway" panose="020B0503030101060003" pitchFamily="34" charset="0"/>
                  <a:cs typeface="Arial" panose="020B0604020202020204" pitchFamily="34" charset="0"/>
                </a:rPr>
                <a:t>$3m</a:t>
              </a:r>
              <a:endParaRPr lang="en-GB" altLang="en-US" sz="1600" b="1" dirty="0">
                <a:latin typeface="Raleway" panose="020B0503030101060003" pitchFamily="34" charset="0"/>
                <a:cs typeface="Arial" panose="020B0604020202020204" pitchFamily="34" charset="0"/>
              </a:endParaRPr>
            </a:p>
          </p:txBody>
        </p:sp>
        <p:sp>
          <p:nvSpPr>
            <p:cNvPr id="17417" name="AutoShape 9">
              <a:extLst>
                <a:ext uri="{FF2B5EF4-FFF2-40B4-BE49-F238E27FC236}">
                  <a16:creationId xmlns:a16="http://schemas.microsoft.com/office/drawing/2014/main" id="{D2DC7294-BA1E-4D4C-B12B-10F868AB22F2}"/>
                </a:ext>
              </a:extLst>
            </p:cNvPr>
            <p:cNvSpPr>
              <a:spLocks noChangeArrowheads="1"/>
            </p:cNvSpPr>
            <p:nvPr/>
          </p:nvSpPr>
          <p:spPr bwMode="auto">
            <a:xfrm>
              <a:off x="5756787" y="3585752"/>
              <a:ext cx="304800" cy="1631662"/>
            </a:xfrm>
            <a:prstGeom prst="upArrow">
              <a:avLst>
                <a:gd name="adj1" fmla="val 50000"/>
                <a:gd name="adj2" fmla="val 15625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nvGrpSpPr>
          <p:cNvPr id="4" name="Group 3" descr="Budget cost $3m">
            <a:extLst>
              <a:ext uri="{FF2B5EF4-FFF2-40B4-BE49-F238E27FC236}">
                <a16:creationId xmlns:a16="http://schemas.microsoft.com/office/drawing/2014/main" id="{CBB420B4-0C84-47D6-9C45-1278B81A12E2}"/>
              </a:ext>
            </a:extLst>
          </p:cNvPr>
          <p:cNvGrpSpPr/>
          <p:nvPr/>
        </p:nvGrpSpPr>
        <p:grpSpPr>
          <a:xfrm>
            <a:off x="7023640" y="3896339"/>
            <a:ext cx="1386918" cy="2496412"/>
            <a:chOff x="7023640" y="3890552"/>
            <a:chExt cx="1386918" cy="2496412"/>
          </a:xfrm>
        </p:grpSpPr>
        <p:sp>
          <p:nvSpPr>
            <p:cNvPr id="17418" name="Text Box 10">
              <a:extLst>
                <a:ext uri="{FF2B5EF4-FFF2-40B4-BE49-F238E27FC236}">
                  <a16:creationId xmlns:a16="http://schemas.microsoft.com/office/drawing/2014/main" id="{78AE8472-6BC5-4EC5-B3A3-7658AA4686CE}"/>
                </a:ext>
              </a:extLst>
            </p:cNvPr>
            <p:cNvSpPr txBox="1">
              <a:spLocks noChangeArrowheads="1"/>
            </p:cNvSpPr>
            <p:nvPr/>
          </p:nvSpPr>
          <p:spPr bwMode="auto">
            <a:xfrm>
              <a:off x="7023640" y="5802189"/>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latin typeface="Raleway" panose="020B0503030101060003" pitchFamily="34" charset="0"/>
                  <a:cs typeface="Arial" panose="020B0604020202020204" pitchFamily="34" charset="0"/>
                </a:rPr>
                <a:t>Budget cost</a:t>
              </a:r>
            </a:p>
            <a:p>
              <a:pPr algn="ctr" eaLnBrk="1" hangingPunct="1"/>
              <a:r>
                <a:rPr lang="en-US" altLang="en-US" sz="1600" b="1" dirty="0">
                  <a:latin typeface="Raleway" panose="020B0503030101060003" pitchFamily="34" charset="0"/>
                  <a:cs typeface="Arial" panose="020B0604020202020204" pitchFamily="34" charset="0"/>
                </a:rPr>
                <a:t>$3m</a:t>
              </a:r>
              <a:endParaRPr lang="en-GB" altLang="en-US" sz="1600" b="1" dirty="0">
                <a:latin typeface="Raleway" panose="020B0503030101060003" pitchFamily="34" charset="0"/>
                <a:cs typeface="Arial" panose="020B0604020202020204" pitchFamily="34" charset="0"/>
              </a:endParaRPr>
            </a:p>
          </p:txBody>
        </p:sp>
        <p:sp>
          <p:nvSpPr>
            <p:cNvPr id="17419" name="AutoShape 11">
              <a:extLst>
                <a:ext uri="{FF2B5EF4-FFF2-40B4-BE49-F238E27FC236}">
                  <a16:creationId xmlns:a16="http://schemas.microsoft.com/office/drawing/2014/main" id="{47A0B166-958A-4808-9196-5582CB32F600}"/>
                </a:ext>
              </a:extLst>
            </p:cNvPr>
            <p:cNvSpPr>
              <a:spLocks noChangeArrowheads="1"/>
            </p:cNvSpPr>
            <p:nvPr/>
          </p:nvSpPr>
          <p:spPr bwMode="auto">
            <a:xfrm>
              <a:off x="7814187" y="3890552"/>
              <a:ext cx="304800" cy="1911637"/>
            </a:xfrm>
            <a:prstGeom prst="upArrow">
              <a:avLst>
                <a:gd name="adj1" fmla="val 50000"/>
                <a:gd name="adj2" fmla="val 15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sp>
        <p:nvSpPr>
          <p:cNvPr id="15" name="Text Box 3">
            <a:extLst>
              <a:ext uri="{FF2B5EF4-FFF2-40B4-BE49-F238E27FC236}">
                <a16:creationId xmlns:a16="http://schemas.microsoft.com/office/drawing/2014/main" id="{384A7D1B-3CEC-4B14-B05A-7F1F75B5E23C}"/>
              </a:ext>
            </a:extLst>
          </p:cNvPr>
          <p:cNvSpPr txBox="1">
            <a:spLocks noGrp="1" noChangeArrowheads="1"/>
          </p:cNvSpPr>
          <p:nvPr>
            <p:ph type="title"/>
          </p:nvPr>
        </p:nvSpPr>
        <p:spPr bwMode="auto">
          <a:xfrm>
            <a:off x="1844676" y="69130"/>
            <a:ext cx="6458666" cy="13111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ARU Raisonne DemiBold"/>
              </a:rPr>
              <a:t>Does knowing the budget cost make any difference?</a:t>
            </a:r>
            <a:endParaRPr lang="en-GB" altLang="en-US" dirty="0">
              <a:latin typeface="ARU Raisonne DemiBold"/>
            </a:endParaRPr>
          </a:p>
        </p:txBody>
      </p:sp>
      <p:sp>
        <p:nvSpPr>
          <p:cNvPr id="16" name="Text Box 4">
            <a:extLst>
              <a:ext uri="{FF2B5EF4-FFF2-40B4-BE49-F238E27FC236}">
                <a16:creationId xmlns:a16="http://schemas.microsoft.com/office/drawing/2014/main" id="{F132EE67-E81B-4538-B953-AB1BB4059B73}"/>
              </a:ext>
            </a:extLst>
          </p:cNvPr>
          <p:cNvSpPr txBox="1">
            <a:spLocks noGrp="1" noChangeArrowheads="1"/>
          </p:cNvSpPr>
          <p:nvPr>
            <p:ph idx="1"/>
          </p:nvPr>
        </p:nvSpPr>
        <p:spPr bwMode="auto">
          <a:xfrm>
            <a:off x="809145" y="1510876"/>
            <a:ext cx="5947462" cy="30603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dirty="0">
                <a:latin typeface="Raleway" panose="020B0503030101060003" pitchFamily="34" charset="0"/>
                <a:sym typeface="Webdings" panose="05030102010509060703" pitchFamily="18" charset="2"/>
              </a:rPr>
              <a:t></a:t>
            </a:r>
            <a:r>
              <a:rPr lang="en-US" altLang="en-US" dirty="0">
                <a:latin typeface="Raleway" panose="020B0503030101060003" pitchFamily="34" charset="0"/>
              </a:rPr>
              <a:t>What is progress based on cost?</a:t>
            </a: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p:txBody>
      </p:sp>
    </p:spTree>
    <p:extLst>
      <p:ext uri="{BB962C8B-B14F-4D97-AF65-F5344CB8AC3E}">
        <p14:creationId xmlns:p14="http://schemas.microsoft.com/office/powerpoint/2010/main" val="9998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12" name="Object 2" descr="Railway Gantt chart">
            <a:extLst>
              <a:ext uri="{FF2B5EF4-FFF2-40B4-BE49-F238E27FC236}">
                <a16:creationId xmlns:a16="http://schemas.microsoft.com/office/drawing/2014/main" id="{1D7F9E01-1626-4ECF-8994-98E19032C39D}"/>
              </a:ext>
            </a:extLst>
          </p:cNvPr>
          <p:cNvGraphicFramePr>
            <a:graphicFrameLocks noChangeAspect="1"/>
          </p:cNvGraphicFramePr>
          <p:nvPr/>
        </p:nvGraphicFramePr>
        <p:xfrm>
          <a:off x="956187" y="2366553"/>
          <a:ext cx="8915400" cy="1706563"/>
        </p:xfrm>
        <a:graphic>
          <a:graphicData uri="http://schemas.openxmlformats.org/presentationml/2006/ole">
            <mc:AlternateContent xmlns:mc="http://schemas.openxmlformats.org/markup-compatibility/2006">
              <mc:Choice xmlns:v="urn:schemas-microsoft-com:vml" Requires="v">
                <p:oleObj name="Bitmap Image" r:id="rId2" imgW="5076190" imgH="971686" progId="Paint.Picture">
                  <p:embed/>
                </p:oleObj>
              </mc:Choice>
              <mc:Fallback>
                <p:oleObj name="Bitmap Image" r:id="rId2" imgW="5076190" imgH="971686" progId="Paint.Picture">
                  <p:embed/>
                  <p:pic>
                    <p:nvPicPr>
                      <p:cNvPr id="17412" name="Object 2" descr="Railway Gantt chart">
                        <a:extLst>
                          <a:ext uri="{FF2B5EF4-FFF2-40B4-BE49-F238E27FC236}">
                            <a16:creationId xmlns:a16="http://schemas.microsoft.com/office/drawing/2014/main" id="{1D7F9E01-1626-4ECF-8994-98E19032C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87" y="2366553"/>
                        <a:ext cx="89154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3">
            <a:extLst>
              <a:ext uri="{FF2B5EF4-FFF2-40B4-BE49-F238E27FC236}">
                <a16:creationId xmlns:a16="http://schemas.microsoft.com/office/drawing/2014/main" id="{384A7D1B-3CEC-4B14-B05A-7F1F75B5E23C}"/>
              </a:ext>
            </a:extLst>
          </p:cNvPr>
          <p:cNvSpPr txBox="1">
            <a:spLocks noGrp="1" noChangeArrowheads="1"/>
          </p:cNvSpPr>
          <p:nvPr>
            <p:ph type="title"/>
          </p:nvPr>
        </p:nvSpPr>
        <p:spPr bwMode="auto">
          <a:xfrm>
            <a:off x="1844676" y="373828"/>
            <a:ext cx="6458666"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ARU Raisonne DemiBold"/>
              </a:rPr>
              <a:t>Consider cost</a:t>
            </a:r>
            <a:endParaRPr lang="en-GB" altLang="en-US" dirty="0">
              <a:latin typeface="ARU Raisonne DemiBold"/>
            </a:endParaRPr>
          </a:p>
        </p:txBody>
      </p:sp>
      <p:sp>
        <p:nvSpPr>
          <p:cNvPr id="16" name="Text Box 4">
            <a:extLst>
              <a:ext uri="{FF2B5EF4-FFF2-40B4-BE49-F238E27FC236}">
                <a16:creationId xmlns:a16="http://schemas.microsoft.com/office/drawing/2014/main" id="{F132EE67-E81B-4538-B953-AB1BB4059B73}"/>
              </a:ext>
            </a:extLst>
          </p:cNvPr>
          <p:cNvSpPr txBox="1">
            <a:spLocks noGrp="1" noChangeArrowheads="1"/>
          </p:cNvSpPr>
          <p:nvPr>
            <p:ph idx="1"/>
          </p:nvPr>
        </p:nvSpPr>
        <p:spPr bwMode="auto">
          <a:xfrm>
            <a:off x="809145" y="1510876"/>
            <a:ext cx="6038833" cy="5124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dirty="0">
                <a:latin typeface="Raleway" panose="020B0503030101060003" pitchFamily="34" charset="0"/>
                <a:sym typeface="Webdings" panose="05030102010509060703" pitchFamily="18" charset="2"/>
              </a:rPr>
              <a:t> </a:t>
            </a:r>
            <a:r>
              <a:rPr lang="en-US" altLang="en-US" dirty="0">
                <a:latin typeface="Raleway" panose="020B0503030101060003" pitchFamily="34" charset="0"/>
              </a:rPr>
              <a:t>What is progress based on cost?</a:t>
            </a: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endParaRPr lang="en-US" altLang="en-US" dirty="0">
              <a:latin typeface="Raleway" panose="020B0503030101060003" pitchFamily="34" charset="0"/>
            </a:endParaRPr>
          </a:p>
          <a:p>
            <a:r>
              <a:rPr lang="en-US" altLang="en-US" dirty="0">
                <a:latin typeface="Raleway" panose="020B0503030101060003" pitchFamily="34" charset="0"/>
              </a:rPr>
              <a:t>$4m spent</a:t>
            </a:r>
          </a:p>
          <a:p>
            <a:r>
              <a:rPr lang="en-US" altLang="en-US" dirty="0">
                <a:latin typeface="Raleway" panose="020B0503030101060003" pitchFamily="34" charset="0"/>
              </a:rPr>
              <a:t>$3m X 0.2 = $600k</a:t>
            </a:r>
          </a:p>
          <a:p>
            <a:r>
              <a:rPr lang="en-US" altLang="en-US" dirty="0">
                <a:latin typeface="Raleway" panose="020B0503030101060003" pitchFamily="34" charset="0"/>
              </a:rPr>
              <a:t>4.6k spent = 46%</a:t>
            </a:r>
            <a:endParaRPr lang="en-GB" altLang="en-US" dirty="0">
              <a:latin typeface="Raleway" panose="020B0503030101060003" pitchFamily="34" charset="0"/>
            </a:endParaRPr>
          </a:p>
        </p:txBody>
      </p:sp>
      <p:grpSp>
        <p:nvGrpSpPr>
          <p:cNvPr id="13" name="Group 12" descr="Budget cost $4m">
            <a:extLst>
              <a:ext uri="{FF2B5EF4-FFF2-40B4-BE49-F238E27FC236}">
                <a16:creationId xmlns:a16="http://schemas.microsoft.com/office/drawing/2014/main" id="{F0A74921-1856-4217-86ED-845E64F59F3F}"/>
              </a:ext>
            </a:extLst>
          </p:cNvPr>
          <p:cNvGrpSpPr/>
          <p:nvPr/>
        </p:nvGrpSpPr>
        <p:grpSpPr>
          <a:xfrm>
            <a:off x="3932235" y="3280952"/>
            <a:ext cx="1386918" cy="1746825"/>
            <a:chOff x="3932235" y="3280952"/>
            <a:chExt cx="1386918" cy="1746825"/>
          </a:xfrm>
        </p:grpSpPr>
        <p:sp>
          <p:nvSpPr>
            <p:cNvPr id="14" name="Text Box 5">
              <a:extLst>
                <a:ext uri="{FF2B5EF4-FFF2-40B4-BE49-F238E27FC236}">
                  <a16:creationId xmlns:a16="http://schemas.microsoft.com/office/drawing/2014/main" id="{0A145FDD-4227-40F6-B128-093B590432A5}"/>
                </a:ext>
              </a:extLst>
            </p:cNvPr>
            <p:cNvSpPr txBox="1">
              <a:spLocks noChangeArrowheads="1"/>
            </p:cNvSpPr>
            <p:nvPr/>
          </p:nvSpPr>
          <p:spPr bwMode="auto">
            <a:xfrm>
              <a:off x="3932235" y="4443002"/>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Raleway" panose="020B0503030101060003" pitchFamily="34" charset="0"/>
                  <a:cs typeface="Arial" panose="020B0604020202020204" pitchFamily="34" charset="0"/>
                </a:rPr>
                <a:t>Budget cost</a:t>
              </a:r>
            </a:p>
            <a:p>
              <a:pPr algn="ctr" eaLnBrk="1" hangingPunct="1"/>
              <a:r>
                <a:rPr lang="en-US" altLang="en-US" sz="1600" b="1">
                  <a:latin typeface="Raleway" panose="020B0503030101060003" pitchFamily="34" charset="0"/>
                  <a:cs typeface="Arial" panose="020B0604020202020204" pitchFamily="34" charset="0"/>
                </a:rPr>
                <a:t>$4m</a:t>
              </a:r>
              <a:endParaRPr lang="en-GB" altLang="en-US" sz="1600" b="1">
                <a:latin typeface="Raleway" panose="020B0503030101060003" pitchFamily="34" charset="0"/>
                <a:cs typeface="Arial" panose="020B0604020202020204" pitchFamily="34" charset="0"/>
              </a:endParaRPr>
            </a:p>
          </p:txBody>
        </p:sp>
        <p:sp>
          <p:nvSpPr>
            <p:cNvPr id="17" name="AutoShape 7">
              <a:extLst>
                <a:ext uri="{FF2B5EF4-FFF2-40B4-BE49-F238E27FC236}">
                  <a16:creationId xmlns:a16="http://schemas.microsoft.com/office/drawing/2014/main" id="{9C768CDC-DE9F-41C4-A081-036BCE84EBB4}"/>
                </a:ext>
              </a:extLst>
            </p:cNvPr>
            <p:cNvSpPr>
              <a:spLocks noChangeArrowheads="1"/>
            </p:cNvSpPr>
            <p:nvPr/>
          </p:nvSpPr>
          <p:spPr bwMode="auto">
            <a:xfrm>
              <a:off x="4537587" y="3280952"/>
              <a:ext cx="304800" cy="1143000"/>
            </a:xfrm>
            <a:prstGeom prst="upArrow">
              <a:avLst>
                <a:gd name="adj1" fmla="val 50000"/>
                <a:gd name="adj2" fmla="val 9375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nvGrpSpPr>
          <p:cNvPr id="18" name="Group 17" descr="Budget cost $3m">
            <a:extLst>
              <a:ext uri="{FF2B5EF4-FFF2-40B4-BE49-F238E27FC236}">
                <a16:creationId xmlns:a16="http://schemas.microsoft.com/office/drawing/2014/main" id="{AFF9ED07-1923-406A-9611-C147907C0F14}"/>
              </a:ext>
            </a:extLst>
          </p:cNvPr>
          <p:cNvGrpSpPr/>
          <p:nvPr/>
        </p:nvGrpSpPr>
        <p:grpSpPr>
          <a:xfrm>
            <a:off x="5074009" y="3585752"/>
            <a:ext cx="1386918" cy="2216437"/>
            <a:chOff x="5074009" y="3585752"/>
            <a:chExt cx="1386918" cy="2216437"/>
          </a:xfrm>
        </p:grpSpPr>
        <p:sp>
          <p:nvSpPr>
            <p:cNvPr id="19" name="Text Box 8">
              <a:extLst>
                <a:ext uri="{FF2B5EF4-FFF2-40B4-BE49-F238E27FC236}">
                  <a16:creationId xmlns:a16="http://schemas.microsoft.com/office/drawing/2014/main" id="{4B9D9D85-65D9-4B09-87C1-70A9A406A21F}"/>
                </a:ext>
              </a:extLst>
            </p:cNvPr>
            <p:cNvSpPr txBox="1">
              <a:spLocks noChangeArrowheads="1"/>
            </p:cNvSpPr>
            <p:nvPr/>
          </p:nvSpPr>
          <p:spPr bwMode="auto">
            <a:xfrm>
              <a:off x="5074009" y="5217414"/>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latin typeface="Raleway" panose="020B0503030101060003" pitchFamily="34" charset="0"/>
                  <a:cs typeface="Arial" panose="020B0604020202020204" pitchFamily="34" charset="0"/>
                </a:rPr>
                <a:t>Budget cost</a:t>
              </a:r>
            </a:p>
            <a:p>
              <a:pPr algn="ctr" eaLnBrk="1" hangingPunct="1"/>
              <a:r>
                <a:rPr lang="en-US" altLang="en-US" sz="1600" b="1" dirty="0">
                  <a:latin typeface="Raleway" panose="020B0503030101060003" pitchFamily="34" charset="0"/>
                  <a:cs typeface="Arial" panose="020B0604020202020204" pitchFamily="34" charset="0"/>
                </a:rPr>
                <a:t>$3m</a:t>
              </a:r>
              <a:endParaRPr lang="en-GB" altLang="en-US" sz="1600" b="1" dirty="0">
                <a:latin typeface="Raleway" panose="020B0503030101060003" pitchFamily="34" charset="0"/>
                <a:cs typeface="Arial" panose="020B0604020202020204" pitchFamily="34" charset="0"/>
              </a:endParaRPr>
            </a:p>
          </p:txBody>
        </p:sp>
        <p:sp>
          <p:nvSpPr>
            <p:cNvPr id="20" name="AutoShape 9">
              <a:extLst>
                <a:ext uri="{FF2B5EF4-FFF2-40B4-BE49-F238E27FC236}">
                  <a16:creationId xmlns:a16="http://schemas.microsoft.com/office/drawing/2014/main" id="{F2A1CBC9-E663-4DA3-91E7-7A0E357E1723}"/>
                </a:ext>
              </a:extLst>
            </p:cNvPr>
            <p:cNvSpPr>
              <a:spLocks noChangeArrowheads="1"/>
            </p:cNvSpPr>
            <p:nvPr/>
          </p:nvSpPr>
          <p:spPr bwMode="auto">
            <a:xfrm>
              <a:off x="5756787" y="3585752"/>
              <a:ext cx="304800" cy="1631662"/>
            </a:xfrm>
            <a:prstGeom prst="upArrow">
              <a:avLst>
                <a:gd name="adj1" fmla="val 50000"/>
                <a:gd name="adj2" fmla="val 15625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nvGrpSpPr>
          <p:cNvPr id="21" name="Group 20" descr="Budget cost $3m">
            <a:extLst>
              <a:ext uri="{FF2B5EF4-FFF2-40B4-BE49-F238E27FC236}">
                <a16:creationId xmlns:a16="http://schemas.microsoft.com/office/drawing/2014/main" id="{26585EAC-E444-49C8-97A3-89BA90346489}"/>
              </a:ext>
            </a:extLst>
          </p:cNvPr>
          <p:cNvGrpSpPr/>
          <p:nvPr/>
        </p:nvGrpSpPr>
        <p:grpSpPr>
          <a:xfrm>
            <a:off x="7023640" y="3890552"/>
            <a:ext cx="1386918" cy="2496412"/>
            <a:chOff x="7023640" y="3890552"/>
            <a:chExt cx="1386918" cy="2496412"/>
          </a:xfrm>
        </p:grpSpPr>
        <p:sp>
          <p:nvSpPr>
            <p:cNvPr id="22" name="Text Box 10">
              <a:extLst>
                <a:ext uri="{FF2B5EF4-FFF2-40B4-BE49-F238E27FC236}">
                  <a16:creationId xmlns:a16="http://schemas.microsoft.com/office/drawing/2014/main" id="{0C46DEED-F353-49AB-B740-876692421336}"/>
                </a:ext>
              </a:extLst>
            </p:cNvPr>
            <p:cNvSpPr txBox="1">
              <a:spLocks noChangeArrowheads="1"/>
            </p:cNvSpPr>
            <p:nvPr/>
          </p:nvSpPr>
          <p:spPr bwMode="auto">
            <a:xfrm>
              <a:off x="7023640" y="5802189"/>
              <a:ext cx="1386918" cy="584775"/>
            </a:xfrm>
            <a:prstGeom prst="rect">
              <a:avLst/>
            </a:prstGeom>
            <a:solidFill>
              <a:srgbClr val="FFFF00"/>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latin typeface="Raleway" panose="020B0503030101060003" pitchFamily="34" charset="0"/>
                  <a:cs typeface="Arial" panose="020B0604020202020204" pitchFamily="34" charset="0"/>
                </a:rPr>
                <a:t>Budget cost</a:t>
              </a:r>
            </a:p>
            <a:p>
              <a:pPr algn="ctr" eaLnBrk="1" hangingPunct="1"/>
              <a:r>
                <a:rPr lang="en-US" altLang="en-US" sz="1600" b="1" dirty="0">
                  <a:latin typeface="Raleway" panose="020B0503030101060003" pitchFamily="34" charset="0"/>
                  <a:cs typeface="Arial" panose="020B0604020202020204" pitchFamily="34" charset="0"/>
                </a:rPr>
                <a:t>$3m</a:t>
              </a:r>
              <a:endParaRPr lang="en-GB" altLang="en-US" sz="1600" b="1" dirty="0">
                <a:latin typeface="Raleway" panose="020B0503030101060003" pitchFamily="34" charset="0"/>
                <a:cs typeface="Arial" panose="020B0604020202020204" pitchFamily="34" charset="0"/>
              </a:endParaRPr>
            </a:p>
          </p:txBody>
        </p:sp>
        <p:sp>
          <p:nvSpPr>
            <p:cNvPr id="23" name="AutoShape 11">
              <a:extLst>
                <a:ext uri="{FF2B5EF4-FFF2-40B4-BE49-F238E27FC236}">
                  <a16:creationId xmlns:a16="http://schemas.microsoft.com/office/drawing/2014/main" id="{2ECA32A2-CACE-437C-83AB-D3C11B53541D}"/>
                </a:ext>
              </a:extLst>
            </p:cNvPr>
            <p:cNvSpPr>
              <a:spLocks noChangeArrowheads="1"/>
            </p:cNvSpPr>
            <p:nvPr/>
          </p:nvSpPr>
          <p:spPr bwMode="auto">
            <a:xfrm>
              <a:off x="7814187" y="3890552"/>
              <a:ext cx="304800" cy="1911637"/>
            </a:xfrm>
            <a:prstGeom prst="upArrow">
              <a:avLst>
                <a:gd name="adj1" fmla="val 50000"/>
                <a:gd name="adj2" fmla="val 15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spTree>
    <p:extLst>
      <p:ext uri="{BB962C8B-B14F-4D97-AF65-F5344CB8AC3E}">
        <p14:creationId xmlns:p14="http://schemas.microsoft.com/office/powerpoint/2010/main" val="395243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3CD19B-7883-4348-8106-66ECAC3067EA}"/>
              </a:ext>
            </a:extLst>
          </p:cNvPr>
          <p:cNvSpPr>
            <a:spLocks noGrp="1"/>
          </p:cNvSpPr>
          <p:nvPr>
            <p:ph type="title"/>
          </p:nvPr>
        </p:nvSpPr>
        <p:spPr>
          <a:xfrm>
            <a:off x="995680" y="61306"/>
            <a:ext cx="8152759" cy="1325563"/>
          </a:xfrm>
        </p:spPr>
        <p:txBody>
          <a:bodyPr/>
          <a:lstStyle/>
          <a:p>
            <a:pPr algn="ctr"/>
            <a:r>
              <a:rPr lang="en-US" altLang="en-US" dirty="0"/>
              <a:t>Managing Progress/Tracking - summary</a:t>
            </a:r>
            <a:endParaRPr lang="en-GB" dirty="0"/>
          </a:p>
        </p:txBody>
      </p:sp>
      <p:sp>
        <p:nvSpPr>
          <p:cNvPr id="6" name="Rectangle 3">
            <a:extLst>
              <a:ext uri="{FF2B5EF4-FFF2-40B4-BE49-F238E27FC236}">
                <a16:creationId xmlns:a16="http://schemas.microsoft.com/office/drawing/2014/main" id="{7627841A-7428-4DFF-B450-8CA774F0593F}"/>
              </a:ext>
            </a:extLst>
          </p:cNvPr>
          <p:cNvSpPr>
            <a:spLocks noGrp="1" noChangeArrowheads="1"/>
          </p:cNvSpPr>
          <p:nvPr>
            <p:ph idx="1"/>
          </p:nvPr>
        </p:nvSpPr>
        <p:spPr/>
        <p:txBody>
          <a:bodyPr vert="horz" lIns="91440" tIns="45720" rIns="91440" bIns="45720" rtlCol="0">
            <a:normAutofit fontScale="85000" lnSpcReduction="20000"/>
          </a:bodyPr>
          <a:lstStyle>
            <a:lvl1pPr marL="342900" indent="-342900"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marL="457200" indent="-228600" eaLnBrk="1" hangingPunct="1">
              <a:lnSpc>
                <a:spcPct val="100000"/>
              </a:lnSpc>
              <a:buClr>
                <a:srgbClr val="061D48"/>
              </a:buClr>
              <a:buFont typeface="Arial" panose="020B0604020202020204" pitchFamily="34" charset="0"/>
              <a:buChar char="•"/>
            </a:pPr>
            <a:r>
              <a:rPr lang="en-AU" altLang="en-US" sz="3000" dirty="0">
                <a:solidFill>
                  <a:srgbClr val="071D49"/>
                </a:solidFill>
                <a:latin typeface="Raleway" panose="020B0503030101060003" pitchFamily="34" charset="77"/>
                <a:cs typeface="+mn-cs"/>
              </a:rPr>
              <a:t>Different projects will use different means of tracking - when in doubt, the simplest measure is usually best – usually % and actual spending.</a:t>
            </a:r>
          </a:p>
          <a:p>
            <a:pPr marL="457200" indent="-228600" eaLnBrk="1" hangingPunct="1">
              <a:lnSpc>
                <a:spcPct val="100000"/>
              </a:lnSpc>
              <a:buClr>
                <a:srgbClr val="061D48"/>
              </a:buClr>
              <a:buFont typeface="Arial" panose="020B0604020202020204" pitchFamily="34" charset="0"/>
              <a:buChar char="•"/>
            </a:pPr>
            <a:r>
              <a:rPr lang="en-AU" altLang="en-US" sz="3000" dirty="0">
                <a:solidFill>
                  <a:srgbClr val="071D49"/>
                </a:solidFill>
                <a:latin typeface="Raleway" panose="020B0503030101060003" pitchFamily="34" charset="77"/>
                <a:cs typeface="+mn-cs"/>
              </a:rPr>
              <a:t>The overall objective is to be able to respond to the following (simple) questions:</a:t>
            </a:r>
          </a:p>
          <a:p>
            <a:pPr marL="857250" lvl="2" eaLnBrk="1" hangingPunct="1">
              <a:lnSpc>
                <a:spcPct val="100000"/>
              </a:lnSpc>
              <a:spcBef>
                <a:spcPts val="1000"/>
              </a:spcBef>
              <a:buClr>
                <a:srgbClr val="061D48"/>
              </a:buClr>
              <a:buFont typeface="Arial" panose="020B0604020202020204" pitchFamily="34" charset="0"/>
              <a:buChar char="•"/>
            </a:pPr>
            <a:r>
              <a:rPr lang="en-AU" altLang="en-US" sz="3000" dirty="0">
                <a:solidFill>
                  <a:srgbClr val="071D49"/>
                </a:solidFill>
                <a:latin typeface="Raleway" panose="020B0503030101060003" pitchFamily="34" charset="77"/>
                <a:cs typeface="+mn-cs"/>
              </a:rPr>
              <a:t>“Have we achieved the progress we expected to at this time?”</a:t>
            </a:r>
          </a:p>
          <a:p>
            <a:pPr marL="857250" lvl="2" eaLnBrk="1" hangingPunct="1">
              <a:lnSpc>
                <a:spcPct val="100000"/>
              </a:lnSpc>
              <a:spcBef>
                <a:spcPts val="1000"/>
              </a:spcBef>
              <a:buClr>
                <a:srgbClr val="061D48"/>
              </a:buClr>
              <a:buFont typeface="Arial" panose="020B0604020202020204" pitchFamily="34" charset="0"/>
              <a:buChar char="•"/>
            </a:pPr>
            <a:r>
              <a:rPr lang="en-AU" altLang="en-US" sz="3000" dirty="0">
                <a:solidFill>
                  <a:srgbClr val="071D49"/>
                </a:solidFill>
                <a:latin typeface="Raleway" panose="020B0503030101060003" pitchFamily="34" charset="77"/>
                <a:cs typeface="+mn-cs"/>
              </a:rPr>
              <a:t>“Are we spending more or less than anticipated at this point?”</a:t>
            </a:r>
          </a:p>
          <a:p>
            <a:pPr marL="857250" lvl="2" eaLnBrk="1" hangingPunct="1">
              <a:lnSpc>
                <a:spcPct val="100000"/>
              </a:lnSpc>
              <a:spcBef>
                <a:spcPts val="1000"/>
              </a:spcBef>
              <a:buClr>
                <a:srgbClr val="061D48"/>
              </a:buClr>
              <a:buFont typeface="Arial" panose="020B0604020202020204" pitchFamily="34" charset="0"/>
              <a:buChar char="•"/>
            </a:pPr>
            <a:r>
              <a:rPr lang="en-AU" altLang="en-US" sz="3000" dirty="0">
                <a:solidFill>
                  <a:srgbClr val="071D49"/>
                </a:solidFill>
                <a:latin typeface="Raleway" panose="020B0503030101060003" pitchFamily="34" charset="77"/>
                <a:cs typeface="+mn-cs"/>
              </a:rPr>
              <a:t>“Are we likely to complete on schedule and within the project budget?”</a:t>
            </a:r>
          </a:p>
          <a:p>
            <a:pPr marL="457200" indent="-228600" eaLnBrk="1" hangingPunct="1">
              <a:lnSpc>
                <a:spcPct val="100000"/>
              </a:lnSpc>
              <a:buClr>
                <a:srgbClr val="061D48"/>
              </a:buClr>
              <a:buFont typeface="Arial" panose="020B0604020202020204" pitchFamily="34" charset="0"/>
              <a:buChar char="•"/>
            </a:pPr>
            <a:r>
              <a:rPr lang="en-US" altLang="en-US" sz="3000" dirty="0">
                <a:solidFill>
                  <a:srgbClr val="071D49"/>
                </a:solidFill>
                <a:latin typeface="Raleway" panose="020B0503030101060003" pitchFamily="34" charset="77"/>
                <a:cs typeface="+mn-cs"/>
              </a:rPr>
              <a:t>If necessary, decisive management action can then be triggered – see acceleration handout</a:t>
            </a:r>
          </a:p>
          <a:p>
            <a:endParaRPr lang="en-US" altLang="en-US" dirty="0"/>
          </a:p>
        </p:txBody>
      </p:sp>
    </p:spTree>
    <p:extLst>
      <p:ext uri="{BB962C8B-B14F-4D97-AF65-F5344CB8AC3E}">
        <p14:creationId xmlns:p14="http://schemas.microsoft.com/office/powerpoint/2010/main" val="349972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4756-4C16-4C82-92D3-37BC031A50C8}"/>
              </a:ext>
            </a:extLst>
          </p:cNvPr>
          <p:cNvSpPr>
            <a:spLocks noGrp="1"/>
          </p:cNvSpPr>
          <p:nvPr>
            <p:ph type="ctrTitle"/>
          </p:nvPr>
        </p:nvSpPr>
        <p:spPr/>
        <p:txBody>
          <a:bodyPr/>
          <a:lstStyle/>
          <a:p>
            <a:r>
              <a:rPr lang="en-TT" dirty="0"/>
              <a:t>Project Crashing</a:t>
            </a:r>
          </a:p>
        </p:txBody>
      </p:sp>
      <p:sp>
        <p:nvSpPr>
          <p:cNvPr id="3" name="Subtitle 2">
            <a:extLst>
              <a:ext uri="{FF2B5EF4-FFF2-40B4-BE49-F238E27FC236}">
                <a16:creationId xmlns:a16="http://schemas.microsoft.com/office/drawing/2014/main" id="{AADC1172-2765-4283-A51A-55E6C6A7BA9F}"/>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1655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F704312D-74B7-4F97-86E6-8C75F77C3DE5}"/>
              </a:ext>
            </a:extLst>
          </p:cNvPr>
          <p:cNvSpPr>
            <a:spLocks noGrp="1" noChangeArrowheads="1"/>
          </p:cNvSpPr>
          <p:nvPr>
            <p:ph type="title"/>
          </p:nvPr>
        </p:nvSpPr>
        <p:spPr>
          <a:xfrm>
            <a:off x="3714271" y="61306"/>
            <a:ext cx="7112586" cy="1325563"/>
          </a:xfrm>
        </p:spPr>
        <p:txBody>
          <a:bodyPr/>
          <a:lstStyle/>
          <a:p>
            <a:r>
              <a:rPr lang="en-US" altLang="en-US" dirty="0"/>
              <a:t>Project Crashing</a:t>
            </a:r>
          </a:p>
        </p:txBody>
      </p:sp>
      <p:sp>
        <p:nvSpPr>
          <p:cNvPr id="251907" name="Rectangle 3">
            <a:extLst>
              <a:ext uri="{FF2B5EF4-FFF2-40B4-BE49-F238E27FC236}">
                <a16:creationId xmlns:a16="http://schemas.microsoft.com/office/drawing/2014/main" id="{2EB944C5-6043-4C8A-8080-BBF14882D374}"/>
              </a:ext>
            </a:extLst>
          </p:cNvPr>
          <p:cNvSpPr>
            <a:spLocks noGrp="1" noChangeArrowheads="1"/>
          </p:cNvSpPr>
          <p:nvPr>
            <p:ph idx="1"/>
          </p:nvPr>
        </p:nvSpPr>
        <p:spPr>
          <a:xfrm>
            <a:off x="838200" y="1825625"/>
            <a:ext cx="10515600" cy="4351338"/>
          </a:xfrm>
        </p:spPr>
        <p:txBody>
          <a:bodyPr>
            <a:normAutofit/>
          </a:bodyPr>
          <a:lstStyle/>
          <a:p>
            <a:r>
              <a:rPr lang="en-US" altLang="en-US" b="1" dirty="0"/>
              <a:t>“Crashing”</a:t>
            </a:r>
          </a:p>
          <a:p>
            <a:pPr lvl="1"/>
            <a:r>
              <a:rPr lang="en-US" altLang="en-US" dirty="0"/>
              <a:t>reducing project time by expending additional resources – typically people</a:t>
            </a:r>
          </a:p>
          <a:p>
            <a:r>
              <a:rPr lang="en-US" altLang="en-US" b="1" dirty="0"/>
              <a:t>Crash time</a:t>
            </a:r>
          </a:p>
          <a:p>
            <a:pPr lvl="1"/>
            <a:r>
              <a:rPr lang="en-US" altLang="en-US" dirty="0"/>
              <a:t>an amount of time that a task duration may be reduced</a:t>
            </a:r>
          </a:p>
          <a:p>
            <a:r>
              <a:rPr lang="en-US" altLang="en-US" b="1" dirty="0"/>
              <a:t>Crash cost</a:t>
            </a:r>
          </a:p>
          <a:p>
            <a:pPr lvl="1"/>
            <a:r>
              <a:rPr lang="en-US" altLang="en-US" dirty="0"/>
              <a:t>The cost of reducing each task duration</a:t>
            </a:r>
          </a:p>
          <a:p>
            <a:r>
              <a:rPr lang="en-US" altLang="en-US" b="1" dirty="0"/>
              <a:t>Goals</a:t>
            </a:r>
          </a:p>
          <a:p>
            <a:pPr lvl="1"/>
            <a:r>
              <a:rPr lang="en-US" altLang="en-US" dirty="0"/>
              <a:t>To reduce project duration at minimum cost</a:t>
            </a:r>
          </a:p>
          <a:p>
            <a:pPr lvl="1"/>
            <a:r>
              <a:rPr lang="en-US" altLang="en-US" dirty="0"/>
              <a:t>And/or to seek a preferable solution</a:t>
            </a:r>
          </a:p>
          <a:p>
            <a:endParaRPr lang="en-US" altLang="en-US" dirty="0"/>
          </a:p>
          <a:p>
            <a:pPr lvl="1"/>
            <a:endParaRPr lang="en-US" altLang="en-US" dirty="0"/>
          </a:p>
        </p:txBody>
      </p:sp>
      <p:grpSp>
        <p:nvGrpSpPr>
          <p:cNvPr id="6" name="Group 5" descr="Project Management Triangle: Time, Cost, Quality and Scope">
            <a:extLst>
              <a:ext uri="{FF2B5EF4-FFF2-40B4-BE49-F238E27FC236}">
                <a16:creationId xmlns:a16="http://schemas.microsoft.com/office/drawing/2014/main" id="{12AB047E-9DAA-4AAB-B8A1-E456A55EC210}"/>
              </a:ext>
            </a:extLst>
          </p:cNvPr>
          <p:cNvGrpSpPr/>
          <p:nvPr/>
        </p:nvGrpSpPr>
        <p:grpSpPr>
          <a:xfrm>
            <a:off x="1754813" y="12947"/>
            <a:ext cx="1994735" cy="1441601"/>
            <a:chOff x="4933018" y="1497108"/>
            <a:chExt cx="2670929" cy="1992644"/>
          </a:xfrm>
        </p:grpSpPr>
        <p:sp>
          <p:nvSpPr>
            <p:cNvPr id="8" name="Isosceles Triangle 7">
              <a:extLst>
                <a:ext uri="{FF2B5EF4-FFF2-40B4-BE49-F238E27FC236}">
                  <a16:creationId xmlns:a16="http://schemas.microsoft.com/office/drawing/2014/main" id="{0AFA3EBD-FAFA-4FFF-AE7E-EC81E3063AB0}"/>
                </a:ext>
              </a:extLst>
            </p:cNvPr>
            <p:cNvSpPr/>
            <p:nvPr/>
          </p:nvSpPr>
          <p:spPr>
            <a:xfrm>
              <a:off x="5441201" y="2206380"/>
              <a:ext cx="1214931" cy="930869"/>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1200" b="1">
                <a:latin typeface="Raleway" panose="020B0503030101060003" pitchFamily="34" charset="0"/>
              </a:endParaRPr>
            </a:p>
          </p:txBody>
        </p:sp>
        <p:grpSp>
          <p:nvGrpSpPr>
            <p:cNvPr id="9" name="Group 8" descr="Scope">
              <a:extLst>
                <a:ext uri="{FF2B5EF4-FFF2-40B4-BE49-F238E27FC236}">
                  <a16:creationId xmlns:a16="http://schemas.microsoft.com/office/drawing/2014/main" id="{77403AAA-5282-4394-B382-E3E274CBABC8}"/>
                </a:ext>
              </a:extLst>
            </p:cNvPr>
            <p:cNvGrpSpPr/>
            <p:nvPr/>
          </p:nvGrpSpPr>
          <p:grpSpPr>
            <a:xfrm>
              <a:off x="6631196" y="2850270"/>
              <a:ext cx="972751" cy="639482"/>
              <a:chOff x="8430890" y="4428698"/>
              <a:chExt cx="3168623" cy="2361600"/>
            </a:xfrm>
          </p:grpSpPr>
          <p:sp>
            <p:nvSpPr>
              <p:cNvPr id="22" name="TextBox 21">
                <a:extLst>
                  <a:ext uri="{FF2B5EF4-FFF2-40B4-BE49-F238E27FC236}">
                    <a16:creationId xmlns:a16="http://schemas.microsoft.com/office/drawing/2014/main" id="{4FD57B90-ECA9-455E-9740-4CAE06836399}"/>
                  </a:ext>
                </a:extLst>
              </p:cNvPr>
              <p:cNvSpPr txBox="1"/>
              <p:nvPr/>
            </p:nvSpPr>
            <p:spPr>
              <a:xfrm>
                <a:off x="8430890" y="5219214"/>
                <a:ext cx="3168623" cy="1571084"/>
              </a:xfrm>
              <a:prstGeom prst="rect">
                <a:avLst/>
              </a:prstGeom>
              <a:noFill/>
            </p:spPr>
            <p:txBody>
              <a:bodyPr wrap="none" rtlCol="0">
                <a:spAutoFit/>
              </a:bodyPr>
              <a:lstStyle/>
              <a:p>
                <a:r>
                  <a:rPr lang="en-GB" sz="1400" b="1" dirty="0">
                    <a:latin typeface="Raleway" panose="020B0503030101060003" pitchFamily="34" charset="0"/>
                  </a:rPr>
                  <a:t>Scope</a:t>
                </a:r>
              </a:p>
            </p:txBody>
          </p:sp>
          <p:pic>
            <p:nvPicPr>
              <p:cNvPr id="23" name="Graphic 22" descr="Target outline">
                <a:extLst>
                  <a:ext uri="{FF2B5EF4-FFF2-40B4-BE49-F238E27FC236}">
                    <a16:creationId xmlns:a16="http://schemas.microsoft.com/office/drawing/2014/main" id="{DFB13BD2-39B8-45CD-A0F7-CDA61A7BA3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8599" y="4428698"/>
                <a:ext cx="1205343" cy="1205336"/>
              </a:xfrm>
              <a:prstGeom prst="rect">
                <a:avLst/>
              </a:prstGeom>
            </p:spPr>
          </p:pic>
        </p:grpSp>
        <p:grpSp>
          <p:nvGrpSpPr>
            <p:cNvPr id="10" name="Group 9" descr="Cost">
              <a:extLst>
                <a:ext uri="{FF2B5EF4-FFF2-40B4-BE49-F238E27FC236}">
                  <a16:creationId xmlns:a16="http://schemas.microsoft.com/office/drawing/2014/main" id="{EBCF6CFD-D542-4E1B-A515-C21FAE2CBAA7}"/>
                </a:ext>
              </a:extLst>
            </p:cNvPr>
            <p:cNvGrpSpPr/>
            <p:nvPr/>
          </p:nvGrpSpPr>
          <p:grpSpPr>
            <a:xfrm>
              <a:off x="4933018" y="2750503"/>
              <a:ext cx="770989" cy="731022"/>
              <a:chOff x="2804554" y="4060276"/>
              <a:chExt cx="2511398" cy="2699654"/>
            </a:xfrm>
          </p:grpSpPr>
          <p:sp>
            <p:nvSpPr>
              <p:cNvPr id="20" name="TextBox 19">
                <a:extLst>
                  <a:ext uri="{FF2B5EF4-FFF2-40B4-BE49-F238E27FC236}">
                    <a16:creationId xmlns:a16="http://schemas.microsoft.com/office/drawing/2014/main" id="{D980BEF6-828A-40D0-A223-FF3FE91977BA}"/>
                  </a:ext>
                </a:extLst>
              </p:cNvPr>
              <p:cNvSpPr txBox="1"/>
              <p:nvPr/>
            </p:nvSpPr>
            <p:spPr>
              <a:xfrm>
                <a:off x="2804554" y="5188849"/>
                <a:ext cx="2511398" cy="1571081"/>
              </a:xfrm>
              <a:prstGeom prst="rect">
                <a:avLst/>
              </a:prstGeom>
              <a:noFill/>
            </p:spPr>
            <p:txBody>
              <a:bodyPr wrap="none" rtlCol="0">
                <a:spAutoFit/>
              </a:bodyPr>
              <a:lstStyle/>
              <a:p>
                <a:r>
                  <a:rPr lang="en-GB" sz="1400" b="1" dirty="0">
                    <a:latin typeface="Raleway" panose="020B0503030101060003" pitchFamily="34" charset="0"/>
                  </a:rPr>
                  <a:t>Cost</a:t>
                </a:r>
              </a:p>
            </p:txBody>
          </p:sp>
          <p:pic>
            <p:nvPicPr>
              <p:cNvPr id="21" name="Graphic 20" descr="Money outline">
                <a:extLst>
                  <a:ext uri="{FF2B5EF4-FFF2-40B4-BE49-F238E27FC236}">
                    <a16:creationId xmlns:a16="http://schemas.microsoft.com/office/drawing/2014/main" id="{FDC5C9FC-43C1-4765-A6DE-CAE7936FDC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2415" y="4060276"/>
                <a:ext cx="1220359" cy="1521614"/>
              </a:xfrm>
              <a:prstGeom prst="rect">
                <a:avLst/>
              </a:prstGeom>
            </p:spPr>
          </p:pic>
        </p:grpSp>
        <p:grpSp>
          <p:nvGrpSpPr>
            <p:cNvPr id="11" name="Group 10" descr="Time">
              <a:extLst>
                <a:ext uri="{FF2B5EF4-FFF2-40B4-BE49-F238E27FC236}">
                  <a16:creationId xmlns:a16="http://schemas.microsoft.com/office/drawing/2014/main" id="{54D695BD-B1C6-4050-8145-5C6BCD93D184}"/>
                </a:ext>
              </a:extLst>
            </p:cNvPr>
            <p:cNvGrpSpPr/>
            <p:nvPr/>
          </p:nvGrpSpPr>
          <p:grpSpPr>
            <a:xfrm>
              <a:off x="5441201" y="1497108"/>
              <a:ext cx="1238903" cy="804494"/>
              <a:chOff x="4381630" y="-337666"/>
              <a:chExt cx="4035569" cy="2971003"/>
            </a:xfrm>
          </p:grpSpPr>
          <p:sp>
            <p:nvSpPr>
              <p:cNvPr id="18" name="TextBox 17">
                <a:extLst>
                  <a:ext uri="{FF2B5EF4-FFF2-40B4-BE49-F238E27FC236}">
                    <a16:creationId xmlns:a16="http://schemas.microsoft.com/office/drawing/2014/main" id="{F90B8BDE-AA95-42E7-9D4B-4C1D8F119B9F}"/>
                  </a:ext>
                </a:extLst>
              </p:cNvPr>
              <p:cNvSpPr txBox="1"/>
              <p:nvPr/>
            </p:nvSpPr>
            <p:spPr>
              <a:xfrm>
                <a:off x="4381630" y="276703"/>
                <a:ext cx="4035569" cy="2356634"/>
              </a:xfrm>
              <a:prstGeom prst="rect">
                <a:avLst/>
              </a:prstGeom>
              <a:noFill/>
            </p:spPr>
            <p:txBody>
              <a:bodyPr wrap="none" rtlCol="0">
                <a:spAutoFit/>
              </a:bodyPr>
              <a:lstStyle/>
              <a:p>
                <a:pPr algn="ctr"/>
                <a:r>
                  <a:rPr lang="en-GB" sz="2400" b="1" dirty="0">
                    <a:latin typeface="Raleway" panose="020B0503030101060003" pitchFamily="34" charset="0"/>
                  </a:rPr>
                  <a:t>Time</a:t>
                </a:r>
              </a:p>
            </p:txBody>
          </p:sp>
          <p:pic>
            <p:nvPicPr>
              <p:cNvPr id="19" name="Graphic 18" descr="Clock with solid fill">
                <a:extLst>
                  <a:ext uri="{FF2B5EF4-FFF2-40B4-BE49-F238E27FC236}">
                    <a16:creationId xmlns:a16="http://schemas.microsoft.com/office/drawing/2014/main" id="{73295CF8-96DF-4FF7-A223-57867F405B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9662" y="-337666"/>
                <a:ext cx="1499506" cy="1499504"/>
              </a:xfrm>
              <a:prstGeom prst="rect">
                <a:avLst/>
              </a:prstGeom>
            </p:spPr>
          </p:pic>
        </p:grpSp>
        <p:grpSp>
          <p:nvGrpSpPr>
            <p:cNvPr id="12" name="Group 11" descr="Quality">
              <a:extLst>
                <a:ext uri="{FF2B5EF4-FFF2-40B4-BE49-F238E27FC236}">
                  <a16:creationId xmlns:a16="http://schemas.microsoft.com/office/drawing/2014/main" id="{45B64754-27CC-4BD0-AB85-5D3AC3CCABA6}"/>
                </a:ext>
              </a:extLst>
            </p:cNvPr>
            <p:cNvGrpSpPr/>
            <p:nvPr/>
          </p:nvGrpSpPr>
          <p:grpSpPr>
            <a:xfrm>
              <a:off x="5730617" y="2528890"/>
              <a:ext cx="955579" cy="692899"/>
              <a:chOff x="5324382" y="3472671"/>
              <a:chExt cx="3112682" cy="2558857"/>
            </a:xfrm>
          </p:grpSpPr>
          <p:pic>
            <p:nvPicPr>
              <p:cNvPr id="16" name="Graphic 15" descr="Clipboard Checked outline">
                <a:extLst>
                  <a:ext uri="{FF2B5EF4-FFF2-40B4-BE49-F238E27FC236}">
                    <a16:creationId xmlns:a16="http://schemas.microsoft.com/office/drawing/2014/main" id="{B212006E-EAD3-4396-BE7A-FFBA0F179C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2037" y="3472671"/>
                <a:ext cx="1301799" cy="1301799"/>
              </a:xfrm>
              <a:prstGeom prst="rect">
                <a:avLst/>
              </a:prstGeom>
            </p:spPr>
          </p:pic>
          <p:sp>
            <p:nvSpPr>
              <p:cNvPr id="17" name="TextBox 16">
                <a:extLst>
                  <a:ext uri="{FF2B5EF4-FFF2-40B4-BE49-F238E27FC236}">
                    <a16:creationId xmlns:a16="http://schemas.microsoft.com/office/drawing/2014/main" id="{8FEEB4B4-F3BF-4CA2-AE13-3898DB621B9F}"/>
                  </a:ext>
                </a:extLst>
              </p:cNvPr>
              <p:cNvSpPr txBox="1"/>
              <p:nvPr/>
            </p:nvSpPr>
            <p:spPr>
              <a:xfrm>
                <a:off x="5324382" y="4617563"/>
                <a:ext cx="3112682" cy="1413965"/>
              </a:xfrm>
              <a:prstGeom prst="rect">
                <a:avLst/>
              </a:prstGeom>
              <a:noFill/>
            </p:spPr>
            <p:txBody>
              <a:bodyPr wrap="none" rtlCol="0">
                <a:spAutoFit/>
              </a:bodyPr>
              <a:lstStyle/>
              <a:p>
                <a:r>
                  <a:rPr lang="en-GB" sz="1200" b="1" dirty="0">
                    <a:solidFill>
                      <a:srgbClr val="FFFFFF"/>
                    </a:solidFill>
                    <a:latin typeface="Raleway" panose="020B0503030101060003" pitchFamily="34" charset="0"/>
                  </a:rPr>
                  <a:t>Quality</a:t>
                </a:r>
              </a:p>
            </p:txBody>
          </p:sp>
        </p:grpSp>
        <p:cxnSp>
          <p:nvCxnSpPr>
            <p:cNvPr id="13" name="Straight Arrow Connector 12">
              <a:extLst>
                <a:ext uri="{FF2B5EF4-FFF2-40B4-BE49-F238E27FC236}">
                  <a16:creationId xmlns:a16="http://schemas.microsoft.com/office/drawing/2014/main" id="{55C025DB-D4FB-46E2-BD7B-2463F3B230FC}"/>
                </a:ext>
              </a:extLst>
            </p:cNvPr>
            <p:cNvCxnSpPr>
              <a:cxnSpLocks/>
              <a:stCxn id="8" idx="0"/>
              <a:endCxn id="16" idx="0"/>
            </p:cNvCxnSpPr>
            <p:nvPr/>
          </p:nvCxnSpPr>
          <p:spPr>
            <a:xfrm flipH="1">
              <a:off x="6024889" y="2206380"/>
              <a:ext cx="23778" cy="322510"/>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50F735-E957-4291-8785-DCC1843C3E49}"/>
                </a:ext>
              </a:extLst>
            </p:cNvPr>
            <p:cNvCxnSpPr>
              <a:cxnSpLocks/>
            </p:cNvCxnSpPr>
            <p:nvPr/>
          </p:nvCxnSpPr>
          <p:spPr>
            <a:xfrm flipH="1" flipV="1">
              <a:off x="6280484" y="2771623"/>
              <a:ext cx="316327" cy="323284"/>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CD7164-78C7-4697-97B4-7261DAA0B636}"/>
                </a:ext>
              </a:extLst>
            </p:cNvPr>
            <p:cNvCxnSpPr>
              <a:cxnSpLocks/>
            </p:cNvCxnSpPr>
            <p:nvPr/>
          </p:nvCxnSpPr>
          <p:spPr>
            <a:xfrm flipV="1">
              <a:off x="5467051" y="2786208"/>
              <a:ext cx="351062" cy="307860"/>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0" dur="500"/>
                                        <p:tgtEl>
                                          <p:spTgt spid="2519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5" dur="500"/>
                                        <p:tgtEl>
                                          <p:spTgt spid="251907">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1907">
                                            <p:txEl>
                                              <p:pRg st="3" end="3"/>
                                            </p:txEl>
                                          </p:spTgt>
                                        </p:tgtEl>
                                        <p:attrNameLst>
                                          <p:attrName>style.visibility</p:attrName>
                                        </p:attrNameLst>
                                      </p:cBhvr>
                                      <p:to>
                                        <p:strVal val="visible"/>
                                      </p:to>
                                    </p:set>
                                    <p:animEffect transition="in" filter="blinds(horizontal)">
                                      <p:cBhvr>
                                        <p:cTn id="18" dur="500"/>
                                        <p:tgtEl>
                                          <p:spTgt spid="2519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1907">
                                            <p:txEl>
                                              <p:pRg st="4" end="4"/>
                                            </p:txEl>
                                          </p:spTgt>
                                        </p:tgtEl>
                                        <p:attrNameLst>
                                          <p:attrName>style.visibility</p:attrName>
                                        </p:attrNameLst>
                                      </p:cBhvr>
                                      <p:to>
                                        <p:strVal val="visible"/>
                                      </p:to>
                                    </p:set>
                                    <p:animEffect transition="in" filter="blinds(horizontal)">
                                      <p:cBhvr>
                                        <p:cTn id="23" dur="500"/>
                                        <p:tgtEl>
                                          <p:spTgt spid="251907">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51907">
                                            <p:txEl>
                                              <p:pRg st="5" end="5"/>
                                            </p:txEl>
                                          </p:spTgt>
                                        </p:tgtEl>
                                        <p:attrNameLst>
                                          <p:attrName>style.visibility</p:attrName>
                                        </p:attrNameLst>
                                      </p:cBhvr>
                                      <p:to>
                                        <p:strVal val="visible"/>
                                      </p:to>
                                    </p:set>
                                    <p:animEffect transition="in" filter="blinds(horizontal)">
                                      <p:cBhvr>
                                        <p:cTn id="26" dur="500"/>
                                        <p:tgtEl>
                                          <p:spTgt spid="25190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51907">
                                            <p:txEl>
                                              <p:pRg st="6" end="6"/>
                                            </p:txEl>
                                          </p:spTgt>
                                        </p:tgtEl>
                                        <p:attrNameLst>
                                          <p:attrName>style.visibility</p:attrName>
                                        </p:attrNameLst>
                                      </p:cBhvr>
                                      <p:to>
                                        <p:strVal val="visible"/>
                                      </p:to>
                                    </p:set>
                                    <p:animEffect transition="in" filter="blinds(horizontal)">
                                      <p:cBhvr>
                                        <p:cTn id="31" dur="500"/>
                                        <p:tgtEl>
                                          <p:spTgt spid="251907">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1907">
                                            <p:txEl>
                                              <p:pRg st="7" end="7"/>
                                            </p:txEl>
                                          </p:spTgt>
                                        </p:tgtEl>
                                        <p:attrNameLst>
                                          <p:attrName>style.visibility</p:attrName>
                                        </p:attrNameLst>
                                      </p:cBhvr>
                                      <p:to>
                                        <p:strVal val="visible"/>
                                      </p:to>
                                    </p:set>
                                    <p:animEffect transition="in" filter="blinds(horizontal)">
                                      <p:cBhvr>
                                        <p:cTn id="34" dur="500"/>
                                        <p:tgtEl>
                                          <p:spTgt spid="251907">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1907">
                                            <p:txEl>
                                              <p:pRg st="8" end="8"/>
                                            </p:txEl>
                                          </p:spTgt>
                                        </p:tgtEl>
                                        <p:attrNameLst>
                                          <p:attrName>style.visibility</p:attrName>
                                        </p:attrNameLst>
                                      </p:cBhvr>
                                      <p:to>
                                        <p:strVal val="visible"/>
                                      </p:to>
                                    </p:set>
                                    <p:animEffect transition="in" filter="blinds(horizontal)">
                                      <p:cBhvr>
                                        <p:cTn id="37" dur="500"/>
                                        <p:tgtEl>
                                          <p:spTgt spid="251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444E-9870-48C9-8040-B4C3C7FADC32}"/>
              </a:ext>
            </a:extLst>
          </p:cNvPr>
          <p:cNvSpPr>
            <a:spLocks noGrp="1"/>
          </p:cNvSpPr>
          <p:nvPr>
            <p:ph type="ctrTitle"/>
          </p:nvPr>
        </p:nvSpPr>
        <p:spPr/>
        <p:txBody>
          <a:bodyPr/>
          <a:lstStyle/>
          <a:p>
            <a:r>
              <a:rPr lang="en-TT" dirty="0"/>
              <a:t>Monitoring and Control Process</a:t>
            </a:r>
          </a:p>
        </p:txBody>
      </p:sp>
      <p:sp>
        <p:nvSpPr>
          <p:cNvPr id="3" name="Subtitle 2">
            <a:extLst>
              <a:ext uri="{FF2B5EF4-FFF2-40B4-BE49-F238E27FC236}">
                <a16:creationId xmlns:a16="http://schemas.microsoft.com/office/drawing/2014/main" id="{8F88E6E3-0227-4BDC-B76F-7C68B6672C2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48715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Rectangle 3">
            <a:extLst>
              <a:ext uri="{FF2B5EF4-FFF2-40B4-BE49-F238E27FC236}">
                <a16:creationId xmlns:a16="http://schemas.microsoft.com/office/drawing/2014/main" id="{0E4C81A6-9064-4554-8142-566F181B26E0}"/>
              </a:ext>
            </a:extLst>
          </p:cNvPr>
          <p:cNvSpPr>
            <a:spLocks noGrp="1" noChangeArrowheads="1"/>
          </p:cNvSpPr>
          <p:nvPr>
            <p:ph type="title"/>
          </p:nvPr>
        </p:nvSpPr>
        <p:spPr>
          <a:xfrm>
            <a:off x="1844298" y="61306"/>
            <a:ext cx="8982559" cy="13255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a:t>Time-Cost Relationship </a:t>
            </a:r>
          </a:p>
        </p:txBody>
      </p:sp>
      <p:sp>
        <p:nvSpPr>
          <p:cNvPr id="3" name="Content Placeholder 2">
            <a:extLst>
              <a:ext uri="{FF2B5EF4-FFF2-40B4-BE49-F238E27FC236}">
                <a16:creationId xmlns:a16="http://schemas.microsoft.com/office/drawing/2014/main" id="{F1B7025F-8296-4DA3-BE5F-07B5B92F085B}"/>
              </a:ext>
            </a:extLst>
          </p:cNvPr>
          <p:cNvSpPr>
            <a:spLocks noGrp="1"/>
          </p:cNvSpPr>
          <p:nvPr>
            <p:ph idx="1"/>
          </p:nvPr>
        </p:nvSpPr>
        <p:spPr>
          <a:xfrm>
            <a:off x="838200" y="1825625"/>
            <a:ext cx="10515600" cy="4351338"/>
          </a:xfrm>
        </p:spPr>
        <p:txBody>
          <a:bodyPr/>
          <a:lstStyle/>
          <a:p>
            <a:r>
              <a:rPr lang="en-US" altLang="en-US" dirty="0"/>
              <a:t>Crashing costs generally increase as the project duration decreases (more time being saved)</a:t>
            </a:r>
          </a:p>
          <a:p>
            <a:r>
              <a:rPr lang="en-US" altLang="en-US" dirty="0"/>
              <a:t>Indirect/overhead costs relating to time increase as project duration increases </a:t>
            </a:r>
          </a:p>
          <a:p>
            <a:r>
              <a:rPr lang="en-US" altLang="en-US" dirty="0"/>
              <a:t>The objective is to reduce project length as long as crashing costs are less than the increase in indirect costs</a:t>
            </a:r>
          </a:p>
          <a:p>
            <a:endParaRPr lang="en-US" altLang="en-US" dirty="0"/>
          </a:p>
          <a:p>
            <a:r>
              <a:rPr lang="en-US" altLang="en-US" dirty="0"/>
              <a:t>How best to do this?</a:t>
            </a:r>
          </a:p>
          <a:p>
            <a:endParaRPr lang="en-GB" dirty="0"/>
          </a:p>
        </p:txBody>
      </p:sp>
      <p:sp>
        <p:nvSpPr>
          <p:cNvPr id="5123" name="Slide Number Placeholder 5">
            <a:extLst>
              <a:ext uri="{FF2B5EF4-FFF2-40B4-BE49-F238E27FC236}">
                <a16:creationId xmlns:a16="http://schemas.microsoft.com/office/drawing/2014/main" id="{67E68A3A-049B-4326-A694-A4D08F47FFB0}"/>
              </a:ext>
            </a:extLst>
          </p:cNvPr>
          <p:cNvSpPr>
            <a:spLocks noGrp="1"/>
          </p:cNvSpPr>
          <p:nvPr>
            <p:ph type="sldNum" sz="quarter" idx="4294967295"/>
          </p:nvPr>
        </p:nvSpPr>
        <p:spPr bwMode="auto">
          <a:xfrm>
            <a:off x="10058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E19BD03B-1234-4393-AC93-2C422D93DE82}" type="slidenum">
              <a:rPr lang="en-GB" altLang="en-US" smtClean="0"/>
              <a:pPr eaLnBrk="1" hangingPunct="1"/>
              <a:t>20</a:t>
            </a:fld>
            <a:endParaRPr lang="en-GB"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377F48ED-7CAC-44D9-B74B-05861F098E3D}"/>
              </a:ext>
            </a:extLst>
          </p:cNvPr>
          <p:cNvSpPr>
            <a:spLocks noGrp="1" noChangeArrowheads="1"/>
          </p:cNvSpPr>
          <p:nvPr>
            <p:ph type="title"/>
          </p:nvPr>
        </p:nvSpPr>
        <p:spPr>
          <a:xfrm>
            <a:off x="2438400" y="189936"/>
            <a:ext cx="6858000" cy="91757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hangingPunct="1"/>
            <a:r>
              <a:rPr lang="en-US" altLang="en-US" dirty="0">
                <a:solidFill>
                  <a:schemeClr val="tx1"/>
                </a:solidFill>
              </a:rPr>
              <a:t>Time-Cost Tradeoff</a:t>
            </a:r>
          </a:p>
        </p:txBody>
      </p:sp>
      <p:grpSp>
        <p:nvGrpSpPr>
          <p:cNvPr id="6149" name="Group 3" descr="Time cost trade off graph">
            <a:extLst>
              <a:ext uri="{FF2B5EF4-FFF2-40B4-BE49-F238E27FC236}">
                <a16:creationId xmlns:a16="http://schemas.microsoft.com/office/drawing/2014/main" id="{EAB830C7-49EC-4458-A39E-C7E91CC7D91A}"/>
              </a:ext>
            </a:extLst>
          </p:cNvPr>
          <p:cNvGrpSpPr>
            <a:grpSpLocks/>
          </p:cNvGrpSpPr>
          <p:nvPr/>
        </p:nvGrpSpPr>
        <p:grpSpPr bwMode="auto">
          <a:xfrm>
            <a:off x="1981200" y="1410494"/>
            <a:ext cx="8229600" cy="5181600"/>
            <a:chOff x="432" y="816"/>
            <a:chExt cx="5184" cy="3264"/>
          </a:xfrm>
          <a:noFill/>
        </p:grpSpPr>
        <p:sp>
          <p:nvSpPr>
            <p:cNvPr id="6150" name="Rectangle 4">
              <a:extLst>
                <a:ext uri="{FF2B5EF4-FFF2-40B4-BE49-F238E27FC236}">
                  <a16:creationId xmlns:a16="http://schemas.microsoft.com/office/drawing/2014/main" id="{64333009-555A-4B23-834A-7E671F138456}"/>
                </a:ext>
              </a:extLst>
            </p:cNvPr>
            <p:cNvSpPr>
              <a:spLocks noChangeArrowheads="1"/>
            </p:cNvSpPr>
            <p:nvPr/>
          </p:nvSpPr>
          <p:spPr bwMode="auto">
            <a:xfrm>
              <a:off x="432" y="816"/>
              <a:ext cx="5184" cy="3264"/>
            </a:xfrm>
            <a:prstGeom prst="rect">
              <a:avLst/>
            </a:prstGeom>
            <a:grpFill/>
            <a:ln w="25400" cap="rnd"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Raleway" panose="020B0503030101060003" pitchFamily="34" charset="0"/>
              </a:endParaRPr>
            </a:p>
          </p:txBody>
        </p:sp>
        <p:grpSp>
          <p:nvGrpSpPr>
            <p:cNvPr id="6151" name="Group 5">
              <a:extLst>
                <a:ext uri="{FF2B5EF4-FFF2-40B4-BE49-F238E27FC236}">
                  <a16:creationId xmlns:a16="http://schemas.microsoft.com/office/drawing/2014/main" id="{77D55428-9A2E-4168-92C8-2609633D0CAC}"/>
                </a:ext>
              </a:extLst>
            </p:cNvPr>
            <p:cNvGrpSpPr>
              <a:grpSpLocks/>
            </p:cNvGrpSpPr>
            <p:nvPr/>
          </p:nvGrpSpPr>
          <p:grpSpPr bwMode="auto">
            <a:xfrm>
              <a:off x="565" y="912"/>
              <a:ext cx="4659" cy="3164"/>
              <a:chOff x="560" y="934"/>
              <a:chExt cx="4659" cy="3164"/>
            </a:xfrm>
            <a:grpFill/>
          </p:grpSpPr>
          <p:sp>
            <p:nvSpPr>
              <p:cNvPr id="6152" name="Freeform 6">
                <a:extLst>
                  <a:ext uri="{FF2B5EF4-FFF2-40B4-BE49-F238E27FC236}">
                    <a16:creationId xmlns:a16="http://schemas.microsoft.com/office/drawing/2014/main" id="{0C61F528-FB7C-4EA3-8A1C-FDEF7ECAF94B}"/>
                  </a:ext>
                </a:extLst>
              </p:cNvPr>
              <p:cNvSpPr>
                <a:spLocks/>
              </p:cNvSpPr>
              <p:nvPr/>
            </p:nvSpPr>
            <p:spPr bwMode="auto">
              <a:xfrm>
                <a:off x="818" y="934"/>
                <a:ext cx="4329" cy="2702"/>
              </a:xfrm>
              <a:custGeom>
                <a:avLst/>
                <a:gdLst>
                  <a:gd name="T0" fmla="*/ 0 w 4329"/>
                  <a:gd name="T1" fmla="*/ 0 h 2702"/>
                  <a:gd name="T2" fmla="*/ 0 w 4329"/>
                  <a:gd name="T3" fmla="*/ 2702 h 2702"/>
                  <a:gd name="T4" fmla="*/ 4329 w 4329"/>
                  <a:gd name="T5" fmla="*/ 2702 h 2702"/>
                  <a:gd name="T6" fmla="*/ 0 60000 65536"/>
                  <a:gd name="T7" fmla="*/ 0 60000 65536"/>
                  <a:gd name="T8" fmla="*/ 0 60000 65536"/>
                </a:gdLst>
                <a:ahLst/>
                <a:cxnLst>
                  <a:cxn ang="T6">
                    <a:pos x="T0" y="T1"/>
                  </a:cxn>
                  <a:cxn ang="T7">
                    <a:pos x="T2" y="T3"/>
                  </a:cxn>
                  <a:cxn ang="T8">
                    <a:pos x="T4" y="T5"/>
                  </a:cxn>
                </a:cxnLst>
                <a:rect l="0" t="0" r="r" b="b"/>
                <a:pathLst>
                  <a:path w="4329" h="2702">
                    <a:moveTo>
                      <a:pt x="0" y="0"/>
                    </a:moveTo>
                    <a:lnTo>
                      <a:pt x="0" y="2702"/>
                    </a:lnTo>
                    <a:lnTo>
                      <a:pt x="4329" y="2702"/>
                    </a:lnTo>
                  </a:path>
                </a:pathLst>
              </a:custGeom>
              <a:grp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260103" name="Rectangle 7">
                <a:extLst>
                  <a:ext uri="{FF2B5EF4-FFF2-40B4-BE49-F238E27FC236}">
                    <a16:creationId xmlns:a16="http://schemas.microsoft.com/office/drawing/2014/main" id="{4251BA31-5C19-47BC-A3FB-553E14ABE700}"/>
                  </a:ext>
                </a:extLst>
              </p:cNvPr>
              <p:cNvSpPr>
                <a:spLocks noChangeArrowheads="1"/>
              </p:cNvSpPr>
              <p:nvPr/>
            </p:nvSpPr>
            <p:spPr bwMode="auto">
              <a:xfrm rot="16200000">
                <a:off x="352" y="2130"/>
                <a:ext cx="649"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Cost ($)</a:t>
                </a:r>
              </a:p>
            </p:txBody>
          </p:sp>
          <p:sp>
            <p:nvSpPr>
              <p:cNvPr id="260104" name="Rectangle 8">
                <a:extLst>
                  <a:ext uri="{FF2B5EF4-FFF2-40B4-BE49-F238E27FC236}">
                    <a16:creationId xmlns:a16="http://schemas.microsoft.com/office/drawing/2014/main" id="{F29AFDEB-B407-4B73-9446-9B4602EE5353}"/>
                  </a:ext>
                </a:extLst>
              </p:cNvPr>
              <p:cNvSpPr>
                <a:spLocks noChangeArrowheads="1"/>
              </p:cNvSpPr>
              <p:nvPr/>
            </p:nvSpPr>
            <p:spPr bwMode="auto">
              <a:xfrm>
                <a:off x="2342" y="3865"/>
                <a:ext cx="1242"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Project duration</a:t>
                </a:r>
              </a:p>
            </p:txBody>
          </p:sp>
          <p:sp>
            <p:nvSpPr>
              <p:cNvPr id="260105" name="Rectangle 9">
                <a:extLst>
                  <a:ext uri="{FF2B5EF4-FFF2-40B4-BE49-F238E27FC236}">
                    <a16:creationId xmlns:a16="http://schemas.microsoft.com/office/drawing/2014/main" id="{2AD3A12A-E95F-4FD5-8E7C-4EE329660B70}"/>
                  </a:ext>
                </a:extLst>
              </p:cNvPr>
              <p:cNvSpPr>
                <a:spLocks noChangeArrowheads="1"/>
              </p:cNvSpPr>
              <p:nvPr/>
            </p:nvSpPr>
            <p:spPr bwMode="auto">
              <a:xfrm>
                <a:off x="2182" y="3669"/>
                <a:ext cx="3009"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tabLst>
                    <a:tab pos="3908425" algn="l"/>
                  </a:tabLst>
                  <a:defRPr/>
                </a:pPr>
                <a:r>
                  <a:rPr lang="en-US" b="1">
                    <a:latin typeface="Raleway" panose="020B0503030101060003" pitchFamily="34" charset="0"/>
                    <a:cs typeface="Arial" charset="0"/>
                  </a:rPr>
                  <a:t>Crashing	Time</a:t>
                </a:r>
              </a:p>
            </p:txBody>
          </p:sp>
          <p:sp>
            <p:nvSpPr>
              <p:cNvPr id="260106" name="Rectangle 10">
                <a:extLst>
                  <a:ext uri="{FF2B5EF4-FFF2-40B4-BE49-F238E27FC236}">
                    <a16:creationId xmlns:a16="http://schemas.microsoft.com/office/drawing/2014/main" id="{7441897A-FD20-4D90-A94F-22ED191A1D55}"/>
                  </a:ext>
                </a:extLst>
              </p:cNvPr>
              <p:cNvSpPr>
                <a:spLocks noChangeArrowheads="1"/>
              </p:cNvSpPr>
              <p:nvPr/>
            </p:nvSpPr>
            <p:spPr bwMode="auto">
              <a:xfrm>
                <a:off x="1006" y="1198"/>
                <a:ext cx="2656"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Minimum cost = optimal project time</a:t>
                </a:r>
              </a:p>
            </p:txBody>
          </p:sp>
          <p:sp>
            <p:nvSpPr>
              <p:cNvPr id="260107" name="Rectangle 11">
                <a:extLst>
                  <a:ext uri="{FF2B5EF4-FFF2-40B4-BE49-F238E27FC236}">
                    <a16:creationId xmlns:a16="http://schemas.microsoft.com/office/drawing/2014/main" id="{10E2EF50-6AD4-4811-B347-D713CA680970}"/>
                  </a:ext>
                </a:extLst>
              </p:cNvPr>
              <p:cNvSpPr>
                <a:spLocks noChangeArrowheads="1"/>
              </p:cNvSpPr>
              <p:nvPr/>
            </p:nvSpPr>
            <p:spPr bwMode="auto">
              <a:xfrm>
                <a:off x="3872" y="1296"/>
                <a:ext cx="1347"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Total project cost</a:t>
                </a:r>
              </a:p>
            </p:txBody>
          </p:sp>
          <p:sp>
            <p:nvSpPr>
              <p:cNvPr id="260108" name="Rectangle 12">
                <a:extLst>
                  <a:ext uri="{FF2B5EF4-FFF2-40B4-BE49-F238E27FC236}">
                    <a16:creationId xmlns:a16="http://schemas.microsoft.com/office/drawing/2014/main" id="{E72B0887-97B2-44FF-A505-0868BE5D0EFE}"/>
                  </a:ext>
                </a:extLst>
              </p:cNvPr>
              <p:cNvSpPr>
                <a:spLocks noChangeArrowheads="1"/>
              </p:cNvSpPr>
              <p:nvPr/>
            </p:nvSpPr>
            <p:spPr bwMode="auto">
              <a:xfrm>
                <a:off x="3980" y="1616"/>
                <a:ext cx="991"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Indirect cost</a:t>
                </a:r>
              </a:p>
            </p:txBody>
          </p:sp>
          <p:sp>
            <p:nvSpPr>
              <p:cNvPr id="260109" name="Rectangle 13">
                <a:extLst>
                  <a:ext uri="{FF2B5EF4-FFF2-40B4-BE49-F238E27FC236}">
                    <a16:creationId xmlns:a16="http://schemas.microsoft.com/office/drawing/2014/main" id="{CE13AAF8-CD59-4DEE-8C3D-1D332EDB1294}"/>
                  </a:ext>
                </a:extLst>
              </p:cNvPr>
              <p:cNvSpPr>
                <a:spLocks noChangeArrowheads="1"/>
              </p:cNvSpPr>
              <p:nvPr/>
            </p:nvSpPr>
            <p:spPr bwMode="auto">
              <a:xfrm>
                <a:off x="3992" y="3295"/>
                <a:ext cx="872" cy="23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defRPr/>
                </a:pPr>
                <a:r>
                  <a:rPr lang="en-US" b="1">
                    <a:latin typeface="Raleway" panose="020B0503030101060003" pitchFamily="34" charset="0"/>
                    <a:cs typeface="Arial" charset="0"/>
                  </a:rPr>
                  <a:t>Direct cost</a:t>
                </a:r>
              </a:p>
            </p:txBody>
          </p:sp>
          <p:sp>
            <p:nvSpPr>
              <p:cNvPr id="6160" name="Freeform 14">
                <a:extLst>
                  <a:ext uri="{FF2B5EF4-FFF2-40B4-BE49-F238E27FC236}">
                    <a16:creationId xmlns:a16="http://schemas.microsoft.com/office/drawing/2014/main" id="{BB4EF746-2D7A-4127-8A55-7D1D19D77545}"/>
                  </a:ext>
                </a:extLst>
              </p:cNvPr>
              <p:cNvSpPr>
                <a:spLocks/>
              </p:cNvSpPr>
              <p:nvPr/>
            </p:nvSpPr>
            <p:spPr bwMode="auto">
              <a:xfrm>
                <a:off x="1084" y="1405"/>
                <a:ext cx="3005" cy="783"/>
              </a:xfrm>
              <a:custGeom>
                <a:avLst/>
                <a:gdLst>
                  <a:gd name="T0" fmla="*/ 0 w 3005"/>
                  <a:gd name="T1" fmla="*/ 0 h 783"/>
                  <a:gd name="T2" fmla="*/ 116 w 3005"/>
                  <a:gd name="T3" fmla="*/ 169 h 783"/>
                  <a:gd name="T4" fmla="*/ 383 w 3005"/>
                  <a:gd name="T5" fmla="*/ 418 h 783"/>
                  <a:gd name="T6" fmla="*/ 614 w 3005"/>
                  <a:gd name="T7" fmla="*/ 569 h 783"/>
                  <a:gd name="T8" fmla="*/ 916 w 3005"/>
                  <a:gd name="T9" fmla="*/ 702 h 783"/>
                  <a:gd name="T10" fmla="*/ 1147 w 3005"/>
                  <a:gd name="T11" fmla="*/ 756 h 783"/>
                  <a:gd name="T12" fmla="*/ 1414 w 3005"/>
                  <a:gd name="T13" fmla="*/ 782 h 783"/>
                  <a:gd name="T14" fmla="*/ 1734 w 3005"/>
                  <a:gd name="T15" fmla="*/ 747 h 783"/>
                  <a:gd name="T16" fmla="*/ 1983 w 3005"/>
                  <a:gd name="T17" fmla="*/ 685 h 783"/>
                  <a:gd name="T18" fmla="*/ 2303 w 3005"/>
                  <a:gd name="T19" fmla="*/ 569 h 783"/>
                  <a:gd name="T20" fmla="*/ 2623 w 3005"/>
                  <a:gd name="T21" fmla="*/ 391 h 783"/>
                  <a:gd name="T22" fmla="*/ 3005 w 3005"/>
                  <a:gd name="T23" fmla="*/ 98 h 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05" h="783">
                    <a:moveTo>
                      <a:pt x="0" y="0"/>
                    </a:moveTo>
                    <a:cubicBezTo>
                      <a:pt x="26" y="49"/>
                      <a:pt x="52" y="99"/>
                      <a:pt x="116" y="169"/>
                    </a:cubicBezTo>
                    <a:cubicBezTo>
                      <a:pt x="180" y="239"/>
                      <a:pt x="300" y="351"/>
                      <a:pt x="383" y="418"/>
                    </a:cubicBezTo>
                    <a:cubicBezTo>
                      <a:pt x="466" y="485"/>
                      <a:pt x="525" y="522"/>
                      <a:pt x="614" y="569"/>
                    </a:cubicBezTo>
                    <a:cubicBezTo>
                      <a:pt x="703" y="616"/>
                      <a:pt x="827" y="671"/>
                      <a:pt x="916" y="702"/>
                    </a:cubicBezTo>
                    <a:cubicBezTo>
                      <a:pt x="1005" y="733"/>
                      <a:pt x="1064" y="743"/>
                      <a:pt x="1147" y="756"/>
                    </a:cubicBezTo>
                    <a:cubicBezTo>
                      <a:pt x="1230" y="769"/>
                      <a:pt x="1316" y="783"/>
                      <a:pt x="1414" y="782"/>
                    </a:cubicBezTo>
                    <a:cubicBezTo>
                      <a:pt x="1512" y="781"/>
                      <a:pt x="1639" y="763"/>
                      <a:pt x="1734" y="747"/>
                    </a:cubicBezTo>
                    <a:cubicBezTo>
                      <a:pt x="1829" y="731"/>
                      <a:pt x="1888" y="715"/>
                      <a:pt x="1983" y="685"/>
                    </a:cubicBezTo>
                    <a:cubicBezTo>
                      <a:pt x="2078" y="655"/>
                      <a:pt x="2196" y="618"/>
                      <a:pt x="2303" y="569"/>
                    </a:cubicBezTo>
                    <a:cubicBezTo>
                      <a:pt x="2410" y="520"/>
                      <a:pt x="2506" y="469"/>
                      <a:pt x="2623" y="391"/>
                    </a:cubicBezTo>
                    <a:cubicBezTo>
                      <a:pt x="2740" y="313"/>
                      <a:pt x="2872" y="205"/>
                      <a:pt x="3005" y="98"/>
                    </a:cubicBezTo>
                  </a:path>
                </a:pathLst>
              </a:custGeom>
              <a:grpFill/>
              <a:ln w="381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6161" name="Freeform 15">
                <a:extLst>
                  <a:ext uri="{FF2B5EF4-FFF2-40B4-BE49-F238E27FC236}">
                    <a16:creationId xmlns:a16="http://schemas.microsoft.com/office/drawing/2014/main" id="{FEB899B6-7E9D-4DC1-BC86-412CC92176BA}"/>
                  </a:ext>
                </a:extLst>
              </p:cNvPr>
              <p:cNvSpPr>
                <a:spLocks/>
              </p:cNvSpPr>
              <p:nvPr/>
            </p:nvSpPr>
            <p:spPr bwMode="auto">
              <a:xfrm>
                <a:off x="1031" y="1690"/>
                <a:ext cx="3022" cy="1710"/>
              </a:xfrm>
              <a:custGeom>
                <a:avLst/>
                <a:gdLst>
                  <a:gd name="T0" fmla="*/ 0 w 3022"/>
                  <a:gd name="T1" fmla="*/ 0 h 1710"/>
                  <a:gd name="T2" fmla="*/ 125 w 3022"/>
                  <a:gd name="T3" fmla="*/ 320 h 1710"/>
                  <a:gd name="T4" fmla="*/ 347 w 3022"/>
                  <a:gd name="T5" fmla="*/ 631 h 1710"/>
                  <a:gd name="T6" fmla="*/ 640 w 3022"/>
                  <a:gd name="T7" fmla="*/ 933 h 1710"/>
                  <a:gd name="T8" fmla="*/ 1111 w 3022"/>
                  <a:gd name="T9" fmla="*/ 1271 h 1710"/>
                  <a:gd name="T10" fmla="*/ 1618 w 3022"/>
                  <a:gd name="T11" fmla="*/ 1493 h 1710"/>
                  <a:gd name="T12" fmla="*/ 2133 w 3022"/>
                  <a:gd name="T13" fmla="*/ 1626 h 1710"/>
                  <a:gd name="T14" fmla="*/ 2631 w 3022"/>
                  <a:gd name="T15" fmla="*/ 1697 h 1710"/>
                  <a:gd name="T16" fmla="*/ 3022 w 3022"/>
                  <a:gd name="T17" fmla="*/ 1706 h 17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2" h="1710">
                    <a:moveTo>
                      <a:pt x="0" y="0"/>
                    </a:moveTo>
                    <a:cubicBezTo>
                      <a:pt x="33" y="107"/>
                      <a:pt x="67" y="215"/>
                      <a:pt x="125" y="320"/>
                    </a:cubicBezTo>
                    <a:cubicBezTo>
                      <a:pt x="183" y="425"/>
                      <a:pt x="261" y="529"/>
                      <a:pt x="347" y="631"/>
                    </a:cubicBezTo>
                    <a:cubicBezTo>
                      <a:pt x="433" y="733"/>
                      <a:pt x="513" y="826"/>
                      <a:pt x="640" y="933"/>
                    </a:cubicBezTo>
                    <a:cubicBezTo>
                      <a:pt x="767" y="1040"/>
                      <a:pt x="948" y="1178"/>
                      <a:pt x="1111" y="1271"/>
                    </a:cubicBezTo>
                    <a:cubicBezTo>
                      <a:pt x="1274" y="1364"/>
                      <a:pt x="1448" y="1434"/>
                      <a:pt x="1618" y="1493"/>
                    </a:cubicBezTo>
                    <a:cubicBezTo>
                      <a:pt x="1788" y="1552"/>
                      <a:pt x="1964" y="1592"/>
                      <a:pt x="2133" y="1626"/>
                    </a:cubicBezTo>
                    <a:cubicBezTo>
                      <a:pt x="2302" y="1660"/>
                      <a:pt x="2483" y="1684"/>
                      <a:pt x="2631" y="1697"/>
                    </a:cubicBezTo>
                    <a:cubicBezTo>
                      <a:pt x="2779" y="1710"/>
                      <a:pt x="2900" y="1708"/>
                      <a:pt x="3022" y="1706"/>
                    </a:cubicBezTo>
                  </a:path>
                </a:pathLst>
              </a:custGeom>
              <a:grpFill/>
              <a:ln w="3810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6162" name="Freeform 16">
                <a:extLst>
                  <a:ext uri="{FF2B5EF4-FFF2-40B4-BE49-F238E27FC236}">
                    <a16:creationId xmlns:a16="http://schemas.microsoft.com/office/drawing/2014/main" id="{7F2B5F05-9161-4C8F-A9E8-AFDA4F8A2934}"/>
                  </a:ext>
                </a:extLst>
              </p:cNvPr>
              <p:cNvSpPr>
                <a:spLocks/>
              </p:cNvSpPr>
              <p:nvPr/>
            </p:nvSpPr>
            <p:spPr bwMode="auto">
              <a:xfrm>
                <a:off x="987" y="1787"/>
                <a:ext cx="3084" cy="1583"/>
              </a:xfrm>
              <a:custGeom>
                <a:avLst/>
                <a:gdLst>
                  <a:gd name="T0" fmla="*/ 0 w 3084"/>
                  <a:gd name="T1" fmla="*/ 1583 h 1583"/>
                  <a:gd name="T2" fmla="*/ 551 w 3084"/>
                  <a:gd name="T3" fmla="*/ 1511 h 1583"/>
                  <a:gd name="T4" fmla="*/ 1049 w 3084"/>
                  <a:gd name="T5" fmla="*/ 1334 h 1583"/>
                  <a:gd name="T6" fmla="*/ 1546 w 3084"/>
                  <a:gd name="T7" fmla="*/ 1103 h 1583"/>
                  <a:gd name="T8" fmla="*/ 1982 w 3084"/>
                  <a:gd name="T9" fmla="*/ 836 h 1583"/>
                  <a:gd name="T10" fmla="*/ 2444 w 3084"/>
                  <a:gd name="T11" fmla="*/ 516 h 1583"/>
                  <a:gd name="T12" fmla="*/ 3084 w 3084"/>
                  <a:gd name="T13" fmla="*/ 0 h 15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4" h="1583">
                    <a:moveTo>
                      <a:pt x="0" y="1583"/>
                    </a:moveTo>
                    <a:cubicBezTo>
                      <a:pt x="188" y="1568"/>
                      <a:pt x="376" y="1553"/>
                      <a:pt x="551" y="1511"/>
                    </a:cubicBezTo>
                    <a:cubicBezTo>
                      <a:pt x="726" y="1469"/>
                      <a:pt x="883" y="1402"/>
                      <a:pt x="1049" y="1334"/>
                    </a:cubicBezTo>
                    <a:cubicBezTo>
                      <a:pt x="1215" y="1266"/>
                      <a:pt x="1391" y="1186"/>
                      <a:pt x="1546" y="1103"/>
                    </a:cubicBezTo>
                    <a:cubicBezTo>
                      <a:pt x="1701" y="1020"/>
                      <a:pt x="1832" y="934"/>
                      <a:pt x="1982" y="836"/>
                    </a:cubicBezTo>
                    <a:cubicBezTo>
                      <a:pt x="2132" y="738"/>
                      <a:pt x="2260" y="655"/>
                      <a:pt x="2444" y="516"/>
                    </a:cubicBezTo>
                    <a:cubicBezTo>
                      <a:pt x="2628" y="377"/>
                      <a:pt x="2856" y="188"/>
                      <a:pt x="3084" y="0"/>
                    </a:cubicBezTo>
                  </a:path>
                </a:pathLst>
              </a:custGeom>
              <a:grpFill/>
              <a:ln w="38100" cap="flat" cmpd="sng">
                <a:solidFill>
                  <a:srgbClr val="8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6163" name="Line 17">
                <a:extLst>
                  <a:ext uri="{FF2B5EF4-FFF2-40B4-BE49-F238E27FC236}">
                    <a16:creationId xmlns:a16="http://schemas.microsoft.com/office/drawing/2014/main" id="{7CC892ED-FEFA-4A94-A4C3-77DBC1373F8E}"/>
                  </a:ext>
                </a:extLst>
              </p:cNvPr>
              <p:cNvSpPr>
                <a:spLocks noChangeShapeType="1"/>
              </p:cNvSpPr>
              <p:nvPr/>
            </p:nvSpPr>
            <p:spPr bwMode="auto">
              <a:xfrm>
                <a:off x="2347" y="1423"/>
                <a:ext cx="151" cy="720"/>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6164" name="Line 18">
                <a:extLst>
                  <a:ext uri="{FF2B5EF4-FFF2-40B4-BE49-F238E27FC236}">
                    <a16:creationId xmlns:a16="http://schemas.microsoft.com/office/drawing/2014/main" id="{D91ED54A-DCD0-4F58-9985-33A77D7A473E}"/>
                  </a:ext>
                </a:extLst>
              </p:cNvPr>
              <p:cNvSpPr>
                <a:spLocks noChangeShapeType="1"/>
              </p:cNvSpPr>
              <p:nvPr/>
            </p:nvSpPr>
            <p:spPr bwMode="auto">
              <a:xfrm>
                <a:off x="2498" y="2178"/>
                <a:ext cx="0" cy="1458"/>
              </a:xfrm>
              <a:prstGeom prst="line">
                <a:avLst/>
              </a:prstGeom>
              <a:grpFill/>
              <a:ln w="38100">
                <a:solidFill>
                  <a:schemeClr val="folHlink"/>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sp>
            <p:nvSpPr>
              <p:cNvPr id="6165" name="Line 19">
                <a:extLst>
                  <a:ext uri="{FF2B5EF4-FFF2-40B4-BE49-F238E27FC236}">
                    <a16:creationId xmlns:a16="http://schemas.microsoft.com/office/drawing/2014/main" id="{D0D889FA-1C87-4E92-AC3E-77A3A84414BF}"/>
                  </a:ext>
                </a:extLst>
              </p:cNvPr>
              <p:cNvSpPr>
                <a:spLocks noChangeShapeType="1"/>
              </p:cNvSpPr>
              <p:nvPr/>
            </p:nvSpPr>
            <p:spPr bwMode="auto">
              <a:xfrm flipH="1">
                <a:off x="1521" y="3778"/>
                <a:ext cx="675" cy="0"/>
              </a:xfrm>
              <a:prstGeom prst="line">
                <a:avLst/>
              </a:prstGeom>
              <a:grpFill/>
              <a:ln w="38100">
                <a:solidFill>
                  <a:schemeClr val="tx1"/>
                </a:solidFill>
                <a:round/>
                <a:headEnd/>
                <a:tailEnd type="triangle" w="med"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Raleway" panose="020B0503030101060003" pitchFamily="34" charset="0"/>
                </a:endParaRPr>
              </a:p>
            </p:txBody>
          </p:sp>
        </p:gr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A560BD64-F915-4AC4-9926-49409E5CE235}"/>
              </a:ext>
            </a:extLst>
          </p:cNvPr>
          <p:cNvSpPr>
            <a:spLocks noGrp="1" noChangeArrowheads="1"/>
          </p:cNvSpPr>
          <p:nvPr>
            <p:ph type="title"/>
          </p:nvPr>
        </p:nvSpPr>
        <p:spPr>
          <a:xfrm>
            <a:off x="1844298" y="61306"/>
            <a:ext cx="8982559" cy="1325563"/>
          </a:xfrm>
        </p:spPr>
        <p:txBody>
          <a:bodyPr/>
          <a:lstStyle/>
          <a:p>
            <a:r>
              <a:rPr lang="en-US" altLang="en-US" dirty="0"/>
              <a:t>Project Crashing: Example</a:t>
            </a:r>
          </a:p>
        </p:txBody>
      </p:sp>
      <p:sp>
        <p:nvSpPr>
          <p:cNvPr id="29" name="Content Placeholder 28">
            <a:extLst>
              <a:ext uri="{FF2B5EF4-FFF2-40B4-BE49-F238E27FC236}">
                <a16:creationId xmlns:a16="http://schemas.microsoft.com/office/drawing/2014/main" id="{F052248D-BDA5-495A-BCD8-6BB40FDF9A17}"/>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r>
              <a:rPr lang="en-US" altLang="en-US" dirty="0"/>
              <a:t>Identify:</a:t>
            </a:r>
            <a:br>
              <a:rPr lang="en-US" altLang="en-US" dirty="0"/>
            </a:br>
            <a:r>
              <a:rPr lang="en-US" altLang="en-US" dirty="0"/>
              <a:t>the critical path</a:t>
            </a:r>
            <a:br>
              <a:rPr lang="en-US" altLang="en-US" dirty="0"/>
            </a:br>
            <a:r>
              <a:rPr lang="en-US" altLang="en-US" dirty="0"/>
              <a:t>project duration</a:t>
            </a:r>
            <a:br>
              <a:rPr lang="en-US" altLang="en-US" dirty="0"/>
            </a:br>
            <a:endParaRPr lang="en-US" altLang="en-US" dirty="0"/>
          </a:p>
          <a:p>
            <a:endParaRPr lang="en-GB" dirty="0"/>
          </a:p>
        </p:txBody>
      </p:sp>
      <p:sp>
        <p:nvSpPr>
          <p:cNvPr id="55" name="TextBox 54">
            <a:extLst>
              <a:ext uri="{FF2B5EF4-FFF2-40B4-BE49-F238E27FC236}">
                <a16:creationId xmlns:a16="http://schemas.microsoft.com/office/drawing/2014/main" id="{A9EC4DDD-6140-4464-A980-C65ED998C501}"/>
              </a:ext>
            </a:extLst>
          </p:cNvPr>
          <p:cNvSpPr txBox="1"/>
          <p:nvPr/>
        </p:nvSpPr>
        <p:spPr>
          <a:xfrm flipH="1">
            <a:off x="1491804" y="4043448"/>
            <a:ext cx="1335314" cy="646331"/>
          </a:xfrm>
          <a:prstGeom prst="rect">
            <a:avLst/>
          </a:prstGeom>
          <a:noFill/>
          <a:ln>
            <a:solidFill>
              <a:schemeClr val="tx1"/>
            </a:solidFill>
          </a:ln>
        </p:spPr>
        <p:txBody>
          <a:bodyPr wrap="square" rtlCol="0">
            <a:spAutoFit/>
          </a:bodyPr>
          <a:lstStyle/>
          <a:p>
            <a:pPr algn="ctr"/>
            <a:r>
              <a:rPr lang="en-GB" b="1" dirty="0"/>
              <a:t>Task 1</a:t>
            </a:r>
          </a:p>
          <a:p>
            <a:pPr algn="ctr"/>
            <a:r>
              <a:rPr lang="en-GB" dirty="0"/>
              <a:t>12 weeks</a:t>
            </a:r>
          </a:p>
        </p:txBody>
      </p:sp>
      <p:sp>
        <p:nvSpPr>
          <p:cNvPr id="56" name="TextBox 55">
            <a:extLst>
              <a:ext uri="{FF2B5EF4-FFF2-40B4-BE49-F238E27FC236}">
                <a16:creationId xmlns:a16="http://schemas.microsoft.com/office/drawing/2014/main" id="{780C8D38-9946-435F-A88D-509548DFFCA9}"/>
              </a:ext>
            </a:extLst>
          </p:cNvPr>
          <p:cNvSpPr txBox="1"/>
          <p:nvPr/>
        </p:nvSpPr>
        <p:spPr>
          <a:xfrm flipH="1">
            <a:off x="3260127" y="3559638"/>
            <a:ext cx="1468362" cy="646331"/>
          </a:xfrm>
          <a:prstGeom prst="rect">
            <a:avLst/>
          </a:prstGeom>
          <a:noFill/>
          <a:ln>
            <a:solidFill>
              <a:schemeClr val="tx1"/>
            </a:solidFill>
          </a:ln>
        </p:spPr>
        <p:txBody>
          <a:bodyPr wrap="square" rtlCol="0">
            <a:spAutoFit/>
          </a:bodyPr>
          <a:lstStyle/>
          <a:p>
            <a:pPr algn="ctr"/>
            <a:r>
              <a:rPr lang="en-GB" b="1" dirty="0"/>
              <a:t>Task 2</a:t>
            </a:r>
          </a:p>
          <a:p>
            <a:pPr algn="ctr"/>
            <a:r>
              <a:rPr lang="en-GB" dirty="0"/>
              <a:t>4 weeks</a:t>
            </a:r>
          </a:p>
        </p:txBody>
      </p:sp>
      <p:sp>
        <p:nvSpPr>
          <p:cNvPr id="57" name="TextBox 56">
            <a:extLst>
              <a:ext uri="{FF2B5EF4-FFF2-40B4-BE49-F238E27FC236}">
                <a16:creationId xmlns:a16="http://schemas.microsoft.com/office/drawing/2014/main" id="{45520FE8-9DBF-4595-ABAE-B53629C8A330}"/>
              </a:ext>
            </a:extLst>
          </p:cNvPr>
          <p:cNvSpPr txBox="1"/>
          <p:nvPr/>
        </p:nvSpPr>
        <p:spPr>
          <a:xfrm flipH="1">
            <a:off x="3260127" y="4578058"/>
            <a:ext cx="1468362" cy="646331"/>
          </a:xfrm>
          <a:prstGeom prst="rect">
            <a:avLst/>
          </a:prstGeom>
          <a:noFill/>
          <a:ln>
            <a:solidFill>
              <a:schemeClr val="tx1"/>
            </a:solidFill>
          </a:ln>
        </p:spPr>
        <p:txBody>
          <a:bodyPr wrap="square" rtlCol="0">
            <a:spAutoFit/>
          </a:bodyPr>
          <a:lstStyle/>
          <a:p>
            <a:pPr algn="ctr"/>
            <a:r>
              <a:rPr lang="en-GB" b="1" dirty="0"/>
              <a:t>Task 3</a:t>
            </a:r>
          </a:p>
          <a:p>
            <a:pPr algn="ctr"/>
            <a:r>
              <a:rPr lang="en-GB" dirty="0"/>
              <a:t>8 weeks</a:t>
            </a:r>
          </a:p>
        </p:txBody>
      </p:sp>
      <p:cxnSp>
        <p:nvCxnSpPr>
          <p:cNvPr id="58" name="Straight Connector 57">
            <a:extLst>
              <a:ext uri="{FF2B5EF4-FFF2-40B4-BE49-F238E27FC236}">
                <a16:creationId xmlns:a16="http://schemas.microsoft.com/office/drawing/2014/main" id="{B4857675-31EF-4CF0-9E5F-8682EEF8F9FE}"/>
              </a:ext>
              <a:ext uri="{C183D7F6-B498-43B3-948B-1728B52AA6E4}">
                <adec:decorative xmlns:adec="http://schemas.microsoft.com/office/drawing/2017/decorative" val="1"/>
              </a:ext>
            </a:extLst>
          </p:cNvPr>
          <p:cNvCxnSpPr>
            <a:cxnSpLocks/>
            <a:stCxn id="55" idx="1"/>
            <a:endCxn id="56" idx="3"/>
          </p:cNvCxnSpPr>
          <p:nvPr/>
        </p:nvCxnSpPr>
        <p:spPr>
          <a:xfrm flipV="1">
            <a:off x="2827118" y="3882804"/>
            <a:ext cx="433009" cy="483810"/>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A48027-221B-429E-98F1-4C33B84C011C}"/>
              </a:ext>
              <a:ext uri="{C183D7F6-B498-43B3-948B-1728B52AA6E4}">
                <adec:decorative xmlns:adec="http://schemas.microsoft.com/office/drawing/2017/decorative" val="1"/>
              </a:ext>
            </a:extLst>
          </p:cNvPr>
          <p:cNvCxnSpPr>
            <a:cxnSpLocks/>
            <a:stCxn id="55" idx="1"/>
            <a:endCxn id="57" idx="3"/>
          </p:cNvCxnSpPr>
          <p:nvPr/>
        </p:nvCxnSpPr>
        <p:spPr>
          <a:xfrm>
            <a:off x="2827118" y="4366614"/>
            <a:ext cx="433009" cy="534610"/>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84665EC-743B-4EA1-ABCD-72587BBA62A0}"/>
              </a:ext>
            </a:extLst>
          </p:cNvPr>
          <p:cNvSpPr txBox="1"/>
          <p:nvPr/>
        </p:nvSpPr>
        <p:spPr>
          <a:xfrm flipH="1">
            <a:off x="5254631" y="3559638"/>
            <a:ext cx="1468362" cy="646331"/>
          </a:xfrm>
          <a:prstGeom prst="rect">
            <a:avLst/>
          </a:prstGeom>
          <a:noFill/>
          <a:ln>
            <a:solidFill>
              <a:schemeClr val="tx1"/>
            </a:solidFill>
          </a:ln>
        </p:spPr>
        <p:txBody>
          <a:bodyPr wrap="square" rtlCol="0">
            <a:spAutoFit/>
          </a:bodyPr>
          <a:lstStyle/>
          <a:p>
            <a:pPr algn="ctr"/>
            <a:r>
              <a:rPr lang="en-GB" b="1" dirty="0"/>
              <a:t>Task 4</a:t>
            </a:r>
          </a:p>
          <a:p>
            <a:pPr algn="ctr"/>
            <a:r>
              <a:rPr lang="en-GB" dirty="0"/>
              <a:t>12 weeks</a:t>
            </a:r>
          </a:p>
        </p:txBody>
      </p:sp>
      <p:sp>
        <p:nvSpPr>
          <p:cNvPr id="61" name="TextBox 60">
            <a:extLst>
              <a:ext uri="{FF2B5EF4-FFF2-40B4-BE49-F238E27FC236}">
                <a16:creationId xmlns:a16="http://schemas.microsoft.com/office/drawing/2014/main" id="{3DE1E9CE-EB50-4710-BB65-04D720DC7F06}"/>
              </a:ext>
            </a:extLst>
          </p:cNvPr>
          <p:cNvSpPr txBox="1"/>
          <p:nvPr/>
        </p:nvSpPr>
        <p:spPr>
          <a:xfrm flipH="1">
            <a:off x="7127616" y="4575948"/>
            <a:ext cx="1468362" cy="646331"/>
          </a:xfrm>
          <a:prstGeom prst="rect">
            <a:avLst/>
          </a:prstGeom>
          <a:noFill/>
          <a:ln>
            <a:solidFill>
              <a:schemeClr val="tx1"/>
            </a:solidFill>
          </a:ln>
        </p:spPr>
        <p:txBody>
          <a:bodyPr wrap="square" rtlCol="0">
            <a:spAutoFit/>
          </a:bodyPr>
          <a:lstStyle/>
          <a:p>
            <a:pPr algn="ctr"/>
            <a:r>
              <a:rPr lang="en-GB" b="1" dirty="0"/>
              <a:t>Task 6</a:t>
            </a:r>
          </a:p>
          <a:p>
            <a:pPr algn="ctr"/>
            <a:r>
              <a:rPr lang="en-GB" dirty="0"/>
              <a:t>4 weeks</a:t>
            </a:r>
          </a:p>
        </p:txBody>
      </p:sp>
      <p:cxnSp>
        <p:nvCxnSpPr>
          <p:cNvPr id="62" name="Straight Connector 61">
            <a:extLst>
              <a:ext uri="{FF2B5EF4-FFF2-40B4-BE49-F238E27FC236}">
                <a16:creationId xmlns:a16="http://schemas.microsoft.com/office/drawing/2014/main" id="{3D59265A-B34C-4CD3-95A5-202DF1927B64}"/>
              </a:ext>
              <a:ext uri="{C183D7F6-B498-43B3-948B-1728B52AA6E4}">
                <adec:decorative xmlns:adec="http://schemas.microsoft.com/office/drawing/2017/decorative" val="1"/>
              </a:ext>
            </a:extLst>
          </p:cNvPr>
          <p:cNvCxnSpPr>
            <a:cxnSpLocks/>
            <a:stCxn id="56" idx="1"/>
            <a:endCxn id="60" idx="3"/>
          </p:cNvCxnSpPr>
          <p:nvPr/>
        </p:nvCxnSpPr>
        <p:spPr>
          <a:xfrm>
            <a:off x="4728489" y="3882804"/>
            <a:ext cx="526142" cy="0"/>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F7D953-441F-4B9B-AA30-883F9063123A}"/>
              </a:ext>
              <a:ext uri="{C183D7F6-B498-43B3-948B-1728B52AA6E4}">
                <adec:decorative xmlns:adec="http://schemas.microsoft.com/office/drawing/2017/decorative" val="1"/>
              </a:ext>
            </a:extLst>
          </p:cNvPr>
          <p:cNvCxnSpPr>
            <a:cxnSpLocks/>
            <a:stCxn id="57" idx="1"/>
            <a:endCxn id="67" idx="3"/>
          </p:cNvCxnSpPr>
          <p:nvPr/>
        </p:nvCxnSpPr>
        <p:spPr>
          <a:xfrm flipV="1">
            <a:off x="4728489" y="4892966"/>
            <a:ext cx="526142" cy="825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C02724F-4F99-45C3-80DD-74E9B7BCC61A}"/>
              </a:ext>
              <a:ext uri="{C183D7F6-B498-43B3-948B-1728B52AA6E4}">
                <adec:decorative xmlns:adec="http://schemas.microsoft.com/office/drawing/2017/decorative" val="1"/>
              </a:ext>
            </a:extLst>
          </p:cNvPr>
          <p:cNvCxnSpPr>
            <a:cxnSpLocks/>
            <a:stCxn id="60" idx="1"/>
            <a:endCxn id="77" idx="3"/>
          </p:cNvCxnSpPr>
          <p:nvPr/>
        </p:nvCxnSpPr>
        <p:spPr>
          <a:xfrm>
            <a:off x="6722993" y="3882804"/>
            <a:ext cx="2438732" cy="363831"/>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50DB35C-3B0B-4744-AAE6-5055E933A627}"/>
              </a:ext>
            </a:extLst>
          </p:cNvPr>
          <p:cNvSpPr txBox="1"/>
          <p:nvPr/>
        </p:nvSpPr>
        <p:spPr>
          <a:xfrm flipH="1">
            <a:off x="5254631" y="4569800"/>
            <a:ext cx="1468362" cy="646331"/>
          </a:xfrm>
          <a:prstGeom prst="rect">
            <a:avLst/>
          </a:prstGeom>
          <a:noFill/>
          <a:ln>
            <a:solidFill>
              <a:schemeClr val="tx1"/>
            </a:solidFill>
          </a:ln>
        </p:spPr>
        <p:txBody>
          <a:bodyPr wrap="square" rtlCol="0">
            <a:spAutoFit/>
          </a:bodyPr>
          <a:lstStyle/>
          <a:p>
            <a:pPr algn="ctr"/>
            <a:r>
              <a:rPr lang="en-GB" b="1" dirty="0"/>
              <a:t>Task 5</a:t>
            </a:r>
          </a:p>
          <a:p>
            <a:pPr algn="ctr"/>
            <a:r>
              <a:rPr lang="en-GB" dirty="0"/>
              <a:t>4 weeks</a:t>
            </a:r>
          </a:p>
        </p:txBody>
      </p:sp>
      <p:sp>
        <p:nvSpPr>
          <p:cNvPr id="77" name="TextBox 76">
            <a:extLst>
              <a:ext uri="{FF2B5EF4-FFF2-40B4-BE49-F238E27FC236}">
                <a16:creationId xmlns:a16="http://schemas.microsoft.com/office/drawing/2014/main" id="{F125E3A0-B7A7-411E-B305-A71DBA9C1C7C}"/>
              </a:ext>
            </a:extLst>
          </p:cNvPr>
          <p:cNvSpPr txBox="1"/>
          <p:nvPr/>
        </p:nvSpPr>
        <p:spPr>
          <a:xfrm flipH="1">
            <a:off x="9161725" y="3923469"/>
            <a:ext cx="1468362" cy="646331"/>
          </a:xfrm>
          <a:prstGeom prst="rect">
            <a:avLst/>
          </a:prstGeom>
          <a:noFill/>
          <a:ln>
            <a:solidFill>
              <a:schemeClr val="tx1"/>
            </a:solidFill>
          </a:ln>
        </p:spPr>
        <p:txBody>
          <a:bodyPr wrap="square" rtlCol="0">
            <a:spAutoFit/>
          </a:bodyPr>
          <a:lstStyle/>
          <a:p>
            <a:pPr algn="ctr"/>
            <a:r>
              <a:rPr lang="en-GB" b="1" dirty="0"/>
              <a:t>Task 7</a:t>
            </a:r>
          </a:p>
          <a:p>
            <a:pPr algn="ctr"/>
            <a:r>
              <a:rPr lang="en-GB" dirty="0"/>
              <a:t>4 weeks</a:t>
            </a:r>
          </a:p>
        </p:txBody>
      </p:sp>
      <p:cxnSp>
        <p:nvCxnSpPr>
          <p:cNvPr id="79" name="Straight Connector 78">
            <a:extLst>
              <a:ext uri="{FF2B5EF4-FFF2-40B4-BE49-F238E27FC236}">
                <a16:creationId xmlns:a16="http://schemas.microsoft.com/office/drawing/2014/main" id="{E5DCB448-D494-4C04-A147-DD883BB32146}"/>
              </a:ext>
              <a:ext uri="{C183D7F6-B498-43B3-948B-1728B52AA6E4}">
                <adec:decorative xmlns:adec="http://schemas.microsoft.com/office/drawing/2017/decorative" val="1"/>
              </a:ext>
            </a:extLst>
          </p:cNvPr>
          <p:cNvCxnSpPr>
            <a:cxnSpLocks/>
            <a:stCxn id="67" idx="1"/>
            <a:endCxn id="61" idx="3"/>
          </p:cNvCxnSpPr>
          <p:nvPr/>
        </p:nvCxnSpPr>
        <p:spPr>
          <a:xfrm>
            <a:off x="6722993" y="4892966"/>
            <a:ext cx="404623" cy="614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411CE3D-F8EC-4CDF-B843-696C3E1671A1}"/>
              </a:ext>
              <a:ext uri="{C183D7F6-B498-43B3-948B-1728B52AA6E4}">
                <adec:decorative xmlns:adec="http://schemas.microsoft.com/office/drawing/2017/decorative" val="1"/>
              </a:ext>
            </a:extLst>
          </p:cNvPr>
          <p:cNvCxnSpPr>
            <a:cxnSpLocks/>
            <a:stCxn id="61" idx="1"/>
            <a:endCxn id="77" idx="3"/>
          </p:cNvCxnSpPr>
          <p:nvPr/>
        </p:nvCxnSpPr>
        <p:spPr>
          <a:xfrm flipV="1">
            <a:off x="8595978" y="4246635"/>
            <a:ext cx="565747" cy="652479"/>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58F338C-176C-449D-9E66-3265B62626BE}"/>
              </a:ext>
              <a:ext uri="{C183D7F6-B498-43B3-948B-1728B52AA6E4}">
                <adec:decorative xmlns:adec="http://schemas.microsoft.com/office/drawing/2017/decorative" val="1"/>
              </a:ext>
            </a:extLst>
          </p:cNvPr>
          <p:cNvCxnSpPr>
            <a:cxnSpLocks/>
            <a:endCxn id="67" idx="3"/>
          </p:cNvCxnSpPr>
          <p:nvPr/>
        </p:nvCxnSpPr>
        <p:spPr>
          <a:xfrm>
            <a:off x="4737598" y="4043448"/>
            <a:ext cx="517033" cy="84951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A69504-E601-438B-9108-6118F11DC5BD}"/>
              </a:ext>
              <a:ext uri="{C183D7F6-B498-43B3-948B-1728B52AA6E4}">
                <adec:decorative xmlns:adec="http://schemas.microsoft.com/office/drawing/2017/decorative" val="1"/>
              </a:ext>
            </a:extLst>
          </p:cNvPr>
          <p:cNvCxnSpPr>
            <a:cxnSpLocks/>
            <a:endCxn id="60" idx="3"/>
          </p:cNvCxnSpPr>
          <p:nvPr/>
        </p:nvCxnSpPr>
        <p:spPr>
          <a:xfrm flipV="1">
            <a:off x="4728489" y="3882804"/>
            <a:ext cx="526142" cy="890184"/>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61B463-02B5-48DD-84EE-176BE3C45A04}"/>
              </a:ext>
              <a:ext uri="{C183D7F6-B498-43B3-948B-1728B52AA6E4}">
                <adec:decorative xmlns:adec="http://schemas.microsoft.com/office/drawing/2017/decorative" val="1"/>
              </a:ext>
            </a:extLst>
          </p:cNvPr>
          <p:cNvCxnSpPr>
            <a:cxnSpLocks/>
            <a:stCxn id="55" idx="1"/>
            <a:endCxn id="57" idx="3"/>
          </p:cNvCxnSpPr>
          <p:nvPr/>
        </p:nvCxnSpPr>
        <p:spPr>
          <a:xfrm>
            <a:off x="2827118" y="4366614"/>
            <a:ext cx="433009" cy="534610"/>
          </a:xfrm>
          <a:prstGeom prst="line">
            <a:avLst/>
          </a:prstGeom>
          <a:ln w="127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02005DB-B302-46FE-B87D-8391F8BDE569}"/>
              </a:ext>
              <a:ext uri="{C183D7F6-B498-43B3-948B-1728B52AA6E4}">
                <adec:decorative xmlns:adec="http://schemas.microsoft.com/office/drawing/2017/decorative" val="1"/>
              </a:ext>
            </a:extLst>
          </p:cNvPr>
          <p:cNvCxnSpPr>
            <a:cxnSpLocks/>
            <a:endCxn id="60" idx="3"/>
          </p:cNvCxnSpPr>
          <p:nvPr/>
        </p:nvCxnSpPr>
        <p:spPr>
          <a:xfrm flipV="1">
            <a:off x="4728489" y="3882804"/>
            <a:ext cx="526142" cy="890184"/>
          </a:xfrm>
          <a:prstGeom prst="line">
            <a:avLst/>
          </a:prstGeom>
          <a:ln w="127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5CB5A98-07BF-4B6F-8C60-AF5811D0AA89}"/>
              </a:ext>
              <a:ext uri="{C183D7F6-B498-43B3-948B-1728B52AA6E4}">
                <adec:decorative xmlns:adec="http://schemas.microsoft.com/office/drawing/2017/decorative" val="1"/>
              </a:ext>
            </a:extLst>
          </p:cNvPr>
          <p:cNvCxnSpPr>
            <a:cxnSpLocks/>
            <a:stCxn id="60" idx="1"/>
            <a:endCxn id="77" idx="3"/>
          </p:cNvCxnSpPr>
          <p:nvPr/>
        </p:nvCxnSpPr>
        <p:spPr>
          <a:xfrm>
            <a:off x="6722993" y="3882804"/>
            <a:ext cx="2438732" cy="363831"/>
          </a:xfrm>
          <a:prstGeom prst="line">
            <a:avLst/>
          </a:prstGeom>
          <a:ln w="127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3">
            <a:extLst>
              <a:ext uri="{FF2B5EF4-FFF2-40B4-BE49-F238E27FC236}">
                <a16:creationId xmlns:a16="http://schemas.microsoft.com/office/drawing/2014/main" id="{882EF027-D486-4BD5-AED4-E0493823E81F}"/>
              </a:ext>
            </a:extLst>
          </p:cNvPr>
          <p:cNvSpPr>
            <a:spLocks noGrp="1" noChangeArrowheads="1"/>
          </p:cNvSpPr>
          <p:nvPr>
            <p:ph type="title"/>
          </p:nvPr>
        </p:nvSpPr>
        <p:spPr>
          <a:xfrm>
            <a:off x="1844298" y="61306"/>
            <a:ext cx="8982559" cy="13255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dirty="0"/>
              <a:t>Crashing strategies </a:t>
            </a:r>
          </a:p>
        </p:txBody>
      </p:sp>
      <p:sp>
        <p:nvSpPr>
          <p:cNvPr id="8" name="Rectangle 2">
            <a:extLst>
              <a:ext uri="{FF2B5EF4-FFF2-40B4-BE49-F238E27FC236}">
                <a16:creationId xmlns:a16="http://schemas.microsoft.com/office/drawing/2014/main" id="{E6566FFB-11D1-4C20-8EB4-567E0D76A061}"/>
              </a:ext>
            </a:extLst>
          </p:cNvPr>
          <p:cNvSpPr>
            <a:spLocks noGrp="1" noChangeArrowheads="1"/>
          </p:cNvSpPr>
          <p:nvPr>
            <p:ph idx="1"/>
          </p:nvPr>
        </p:nvSpPr>
        <p:spPr bwMode="auto">
          <a:xfrm>
            <a:off x="838200" y="1825625"/>
            <a:ext cx="10515600" cy="435133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28600" indent="-228600" eaLnBrk="1" hangingPunct="1"/>
            <a:r>
              <a:rPr lang="en-US" altLang="en-US" dirty="0" err="1">
                <a:solidFill>
                  <a:srgbClr val="071D49"/>
                </a:solidFill>
                <a:latin typeface="Raleway" panose="020B0503030101060003" pitchFamily="34" charset="77"/>
              </a:rPr>
              <a:t>Prioritise</a:t>
            </a:r>
            <a:r>
              <a:rPr lang="en-US" altLang="en-US" dirty="0">
                <a:solidFill>
                  <a:srgbClr val="071D49"/>
                </a:solidFill>
                <a:latin typeface="Raleway" panose="020B0503030101060003" pitchFamily="34" charset="77"/>
              </a:rPr>
              <a:t> those tasks on the critical path</a:t>
            </a:r>
          </a:p>
          <a:p>
            <a:pPr marL="228600" indent="-228600" eaLnBrk="1" hangingPunct="1"/>
            <a:r>
              <a:rPr lang="en-US" altLang="en-US" dirty="0">
                <a:solidFill>
                  <a:srgbClr val="071D49"/>
                </a:solidFill>
                <a:latin typeface="Raleway" panose="020B0503030101060003" pitchFamily="34" charset="77"/>
              </a:rPr>
              <a:t>Saving time on these tasks should reduce the overall project duration</a:t>
            </a:r>
          </a:p>
          <a:p>
            <a:pPr marL="228600" indent="-228600" eaLnBrk="1" hangingPunct="1"/>
            <a:r>
              <a:rPr lang="en-US" altLang="en-US" dirty="0">
                <a:solidFill>
                  <a:srgbClr val="071D49"/>
                </a:solidFill>
                <a:latin typeface="Raleway" panose="020B0503030101060003" pitchFamily="34" charset="77"/>
              </a:rPr>
              <a:t>Re-model the critical path</a:t>
            </a:r>
          </a:p>
          <a:p>
            <a:pPr marL="228600" indent="-228600" eaLnBrk="1" hangingPunct="1"/>
            <a:r>
              <a:rPr lang="en-US" altLang="en-US" dirty="0">
                <a:solidFill>
                  <a:srgbClr val="071D49"/>
                </a:solidFill>
                <a:latin typeface="Raleway" panose="020B0503030101060003" pitchFamily="34" charset="77"/>
              </a:rPr>
              <a:t>Check for any NEW critical paths</a:t>
            </a:r>
          </a:p>
          <a:p>
            <a:pPr marL="228600" indent="-228600" eaLnBrk="1" hangingPunct="1"/>
            <a:r>
              <a:rPr lang="en-US" altLang="en-US" dirty="0">
                <a:solidFill>
                  <a:srgbClr val="071D49"/>
                </a:solidFill>
                <a:latin typeface="Raleway" panose="020B0503030101060003" pitchFamily="34" charset="77"/>
              </a:rPr>
              <a:t>Recalculate the new overall budget</a:t>
            </a:r>
          </a:p>
          <a:p>
            <a:pPr marL="228600" indent="-228600" eaLnBrk="1" hangingPunct="1"/>
            <a:r>
              <a:rPr lang="en-US" altLang="en-US" dirty="0">
                <a:solidFill>
                  <a:srgbClr val="071D49"/>
                </a:solidFill>
                <a:latin typeface="Raleway" panose="020B0503030101060003" pitchFamily="34" charset="77"/>
              </a:rPr>
              <a:t>And compare with the original schedule and budget combination</a:t>
            </a:r>
          </a:p>
          <a:p>
            <a:pPr marL="228600" indent="-228600" eaLnBrk="1" hangingPunct="1"/>
            <a:r>
              <a:rPr lang="en-US" altLang="en-US" dirty="0">
                <a:solidFill>
                  <a:srgbClr val="071D49"/>
                </a:solidFill>
                <a:latin typeface="Raleway" panose="020B0503030101060003" pitchFamily="34" charset="77"/>
              </a:rPr>
              <a:t>Assess any other opportunities for fine-tuning?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E74A5E4C-611B-4862-B858-1C9B74CB51DF}"/>
              </a:ext>
            </a:extLst>
          </p:cNvPr>
          <p:cNvSpPr>
            <a:spLocks noGrp="1" noChangeArrowheads="1"/>
          </p:cNvSpPr>
          <p:nvPr>
            <p:ph type="title"/>
          </p:nvPr>
        </p:nvSpPr>
        <p:spPr>
          <a:xfrm>
            <a:off x="1844298" y="61306"/>
            <a:ext cx="6165383" cy="1325563"/>
          </a:xfrm>
        </p:spPr>
        <p:txBody>
          <a:bodyPr/>
          <a:lstStyle/>
          <a:p>
            <a:pPr eaLnBrk="1" hangingPunct="1"/>
            <a:r>
              <a:rPr lang="en-US" altLang="en-US" sz="4200" dirty="0"/>
              <a:t>Project Crashing: Example of options</a:t>
            </a:r>
          </a:p>
        </p:txBody>
      </p:sp>
      <p:sp>
        <p:nvSpPr>
          <p:cNvPr id="2" name="Content Placeholder 1">
            <a:extLst>
              <a:ext uri="{FF2B5EF4-FFF2-40B4-BE49-F238E27FC236}">
                <a16:creationId xmlns:a16="http://schemas.microsoft.com/office/drawing/2014/main" id="{6826DC8D-2BAA-4EA0-A27A-E4F40AEFC916}"/>
              </a:ext>
            </a:extLst>
          </p:cNvPr>
          <p:cNvSpPr>
            <a:spLocks noGrp="1"/>
          </p:cNvSpPr>
          <p:nvPr>
            <p:ph idx="1"/>
          </p:nvPr>
        </p:nvSpPr>
        <p:spPr/>
        <p:txBody>
          <a:bodyPr/>
          <a:lstStyle/>
          <a:p>
            <a:r>
              <a:rPr lang="en-US" dirty="0"/>
              <a:t>Note the crash options and identify:</a:t>
            </a:r>
            <a:br>
              <a:rPr lang="en-US" dirty="0"/>
            </a:br>
            <a:r>
              <a:rPr lang="en-US" dirty="0"/>
              <a:t>the new critical path</a:t>
            </a:r>
            <a:br>
              <a:rPr lang="en-US" dirty="0"/>
            </a:br>
            <a:r>
              <a:rPr lang="en-US" dirty="0"/>
              <a:t>new project duration</a:t>
            </a:r>
            <a:br>
              <a:rPr lang="en-US" dirty="0"/>
            </a:br>
            <a:endParaRPr lang="en-US" dirty="0"/>
          </a:p>
          <a:p>
            <a:pPr lvl="6"/>
            <a:endParaRPr lang="en-GB" dirty="0"/>
          </a:p>
        </p:txBody>
      </p:sp>
      <p:sp>
        <p:nvSpPr>
          <p:cNvPr id="53" name="TextBox 52">
            <a:extLst>
              <a:ext uri="{FF2B5EF4-FFF2-40B4-BE49-F238E27FC236}">
                <a16:creationId xmlns:a16="http://schemas.microsoft.com/office/drawing/2014/main" id="{6FB296E9-33B5-4A3E-934B-3605103F5337}"/>
              </a:ext>
            </a:extLst>
          </p:cNvPr>
          <p:cNvSpPr txBox="1"/>
          <p:nvPr/>
        </p:nvSpPr>
        <p:spPr>
          <a:xfrm flipH="1">
            <a:off x="1632030" y="4043448"/>
            <a:ext cx="1195088" cy="861774"/>
          </a:xfrm>
          <a:prstGeom prst="rect">
            <a:avLst/>
          </a:prstGeom>
          <a:noFill/>
          <a:ln>
            <a:solidFill>
              <a:schemeClr val="tx1"/>
            </a:solidFill>
          </a:ln>
        </p:spPr>
        <p:txBody>
          <a:bodyPr wrap="square" rtlCol="0">
            <a:spAutoFit/>
          </a:bodyPr>
          <a:lstStyle/>
          <a:p>
            <a:pPr algn="ctr"/>
            <a:r>
              <a:rPr lang="en-GB" b="1" dirty="0"/>
              <a:t>Task 1</a:t>
            </a:r>
          </a:p>
          <a:p>
            <a:pPr algn="ctr"/>
            <a:r>
              <a:rPr lang="en-GB" sz="1600" b="1" dirty="0">
                <a:highlight>
                  <a:srgbClr val="FFFF00"/>
                </a:highlight>
              </a:rPr>
              <a:t>8 weeks </a:t>
            </a:r>
            <a:r>
              <a:rPr lang="en-GB" sz="1400" dirty="0"/>
              <a:t>(was 12)</a:t>
            </a:r>
            <a:endParaRPr lang="en-GB" sz="1600" dirty="0"/>
          </a:p>
        </p:txBody>
      </p:sp>
      <p:sp>
        <p:nvSpPr>
          <p:cNvPr id="54" name="TextBox 53">
            <a:extLst>
              <a:ext uri="{FF2B5EF4-FFF2-40B4-BE49-F238E27FC236}">
                <a16:creationId xmlns:a16="http://schemas.microsoft.com/office/drawing/2014/main" id="{944E9872-C74C-4F0F-B1E6-A00DA2D9E135}"/>
              </a:ext>
            </a:extLst>
          </p:cNvPr>
          <p:cNvSpPr txBox="1"/>
          <p:nvPr/>
        </p:nvSpPr>
        <p:spPr>
          <a:xfrm flipH="1">
            <a:off x="3260127" y="3559638"/>
            <a:ext cx="1468362" cy="646331"/>
          </a:xfrm>
          <a:prstGeom prst="rect">
            <a:avLst/>
          </a:prstGeom>
          <a:noFill/>
          <a:ln>
            <a:solidFill>
              <a:schemeClr val="tx1"/>
            </a:solidFill>
          </a:ln>
        </p:spPr>
        <p:txBody>
          <a:bodyPr wrap="square" rtlCol="0">
            <a:spAutoFit/>
          </a:bodyPr>
          <a:lstStyle/>
          <a:p>
            <a:pPr algn="ctr"/>
            <a:r>
              <a:rPr lang="en-GB" b="1" dirty="0"/>
              <a:t>Task 2</a:t>
            </a:r>
          </a:p>
          <a:p>
            <a:pPr algn="ctr"/>
            <a:r>
              <a:rPr lang="en-GB" dirty="0"/>
              <a:t>4 weeks</a:t>
            </a:r>
          </a:p>
        </p:txBody>
      </p:sp>
      <p:sp>
        <p:nvSpPr>
          <p:cNvPr id="55" name="TextBox 54">
            <a:extLst>
              <a:ext uri="{FF2B5EF4-FFF2-40B4-BE49-F238E27FC236}">
                <a16:creationId xmlns:a16="http://schemas.microsoft.com/office/drawing/2014/main" id="{3355FBDC-52B6-410E-800A-37D9EB54EA16}"/>
              </a:ext>
            </a:extLst>
          </p:cNvPr>
          <p:cNvSpPr txBox="1"/>
          <p:nvPr/>
        </p:nvSpPr>
        <p:spPr>
          <a:xfrm flipH="1">
            <a:off x="3260127" y="4578058"/>
            <a:ext cx="1468362" cy="892552"/>
          </a:xfrm>
          <a:prstGeom prst="rect">
            <a:avLst/>
          </a:prstGeom>
          <a:noFill/>
          <a:ln>
            <a:solidFill>
              <a:schemeClr val="tx1"/>
            </a:solidFill>
          </a:ln>
        </p:spPr>
        <p:txBody>
          <a:bodyPr wrap="square" rtlCol="0">
            <a:spAutoFit/>
          </a:bodyPr>
          <a:lstStyle/>
          <a:p>
            <a:pPr algn="ctr"/>
            <a:r>
              <a:rPr lang="en-GB" b="1" dirty="0"/>
              <a:t>Task 3</a:t>
            </a:r>
          </a:p>
          <a:p>
            <a:pPr algn="ctr"/>
            <a:r>
              <a:rPr lang="en-GB" b="1" dirty="0">
                <a:highlight>
                  <a:srgbClr val="FFFF00"/>
                </a:highlight>
              </a:rPr>
              <a:t>4</a:t>
            </a:r>
            <a:r>
              <a:rPr lang="en-GB" sz="1800" b="1" dirty="0">
                <a:highlight>
                  <a:srgbClr val="FFFF00"/>
                </a:highlight>
              </a:rPr>
              <a:t> weeks </a:t>
            </a:r>
          </a:p>
          <a:p>
            <a:pPr algn="ctr"/>
            <a:r>
              <a:rPr lang="en-GB" sz="1600" dirty="0"/>
              <a:t>(was 8)</a:t>
            </a:r>
            <a:endParaRPr lang="en-GB" sz="1800" dirty="0"/>
          </a:p>
        </p:txBody>
      </p:sp>
      <p:cxnSp>
        <p:nvCxnSpPr>
          <p:cNvPr id="56" name="Straight Connector 55">
            <a:extLst>
              <a:ext uri="{FF2B5EF4-FFF2-40B4-BE49-F238E27FC236}">
                <a16:creationId xmlns:a16="http://schemas.microsoft.com/office/drawing/2014/main" id="{215E3646-378E-473F-B425-906870BB2486}"/>
              </a:ext>
              <a:ext uri="{C183D7F6-B498-43B3-948B-1728B52AA6E4}">
                <adec:decorative xmlns:adec="http://schemas.microsoft.com/office/drawing/2017/decorative" val="1"/>
              </a:ext>
            </a:extLst>
          </p:cNvPr>
          <p:cNvCxnSpPr>
            <a:cxnSpLocks/>
            <a:stCxn id="53" idx="1"/>
            <a:endCxn id="54" idx="3"/>
          </p:cNvCxnSpPr>
          <p:nvPr/>
        </p:nvCxnSpPr>
        <p:spPr>
          <a:xfrm flipV="1">
            <a:off x="2827118" y="3882804"/>
            <a:ext cx="433009" cy="591531"/>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81201C-EFC0-4491-A3E3-C9AF569ECEAC}"/>
              </a:ext>
              <a:ext uri="{C183D7F6-B498-43B3-948B-1728B52AA6E4}">
                <adec:decorative xmlns:adec="http://schemas.microsoft.com/office/drawing/2017/decorative" val="1"/>
              </a:ext>
            </a:extLst>
          </p:cNvPr>
          <p:cNvCxnSpPr>
            <a:cxnSpLocks/>
            <a:stCxn id="53" idx="1"/>
            <a:endCxn id="55" idx="3"/>
          </p:cNvCxnSpPr>
          <p:nvPr/>
        </p:nvCxnSpPr>
        <p:spPr>
          <a:xfrm>
            <a:off x="2827118" y="4474335"/>
            <a:ext cx="433009" cy="549999"/>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EC5FFAF-BA8B-4780-9358-BFFD75981F38}"/>
              </a:ext>
            </a:extLst>
          </p:cNvPr>
          <p:cNvSpPr txBox="1"/>
          <p:nvPr/>
        </p:nvSpPr>
        <p:spPr>
          <a:xfrm flipH="1">
            <a:off x="5266843" y="3453153"/>
            <a:ext cx="1468362" cy="892552"/>
          </a:xfrm>
          <a:prstGeom prst="rect">
            <a:avLst/>
          </a:prstGeom>
          <a:noFill/>
          <a:ln>
            <a:solidFill>
              <a:schemeClr val="tx1"/>
            </a:solidFill>
          </a:ln>
        </p:spPr>
        <p:txBody>
          <a:bodyPr wrap="square" rtlCol="0">
            <a:spAutoFit/>
          </a:bodyPr>
          <a:lstStyle/>
          <a:p>
            <a:pPr algn="ctr"/>
            <a:r>
              <a:rPr lang="en-GB" b="1" dirty="0"/>
              <a:t>Task 4</a:t>
            </a:r>
          </a:p>
          <a:p>
            <a:pPr algn="ctr"/>
            <a:r>
              <a:rPr lang="en-GB" b="1" dirty="0">
                <a:highlight>
                  <a:srgbClr val="FFFF00"/>
                </a:highlight>
              </a:rPr>
              <a:t>6</a:t>
            </a:r>
            <a:r>
              <a:rPr lang="en-GB" sz="1800" b="1" dirty="0">
                <a:highlight>
                  <a:srgbClr val="FFFF00"/>
                </a:highlight>
              </a:rPr>
              <a:t> weeks </a:t>
            </a:r>
            <a:endParaRPr lang="en-GB" sz="1600" dirty="0"/>
          </a:p>
          <a:p>
            <a:pPr algn="ctr"/>
            <a:r>
              <a:rPr lang="en-GB" sz="1600" dirty="0"/>
              <a:t>(was 12)</a:t>
            </a:r>
            <a:endParaRPr lang="en-GB" sz="1800" dirty="0"/>
          </a:p>
        </p:txBody>
      </p:sp>
      <p:sp>
        <p:nvSpPr>
          <p:cNvPr id="59" name="TextBox 58">
            <a:extLst>
              <a:ext uri="{FF2B5EF4-FFF2-40B4-BE49-F238E27FC236}">
                <a16:creationId xmlns:a16="http://schemas.microsoft.com/office/drawing/2014/main" id="{E68263C9-5BB1-402A-9885-33F668BE442E}"/>
              </a:ext>
            </a:extLst>
          </p:cNvPr>
          <p:cNvSpPr txBox="1"/>
          <p:nvPr/>
        </p:nvSpPr>
        <p:spPr>
          <a:xfrm flipH="1">
            <a:off x="7127616" y="4575948"/>
            <a:ext cx="1468362" cy="646331"/>
          </a:xfrm>
          <a:prstGeom prst="rect">
            <a:avLst/>
          </a:prstGeom>
          <a:noFill/>
          <a:ln>
            <a:solidFill>
              <a:schemeClr val="tx1"/>
            </a:solidFill>
          </a:ln>
        </p:spPr>
        <p:txBody>
          <a:bodyPr wrap="square" rtlCol="0">
            <a:spAutoFit/>
          </a:bodyPr>
          <a:lstStyle/>
          <a:p>
            <a:pPr algn="ctr"/>
            <a:r>
              <a:rPr lang="en-GB" b="1" dirty="0"/>
              <a:t>Task 6</a:t>
            </a:r>
          </a:p>
          <a:p>
            <a:pPr algn="ctr"/>
            <a:r>
              <a:rPr lang="en-GB" dirty="0"/>
              <a:t>4 weeks</a:t>
            </a:r>
          </a:p>
        </p:txBody>
      </p:sp>
      <p:cxnSp>
        <p:nvCxnSpPr>
          <p:cNvPr id="60" name="Straight Connector 59">
            <a:extLst>
              <a:ext uri="{FF2B5EF4-FFF2-40B4-BE49-F238E27FC236}">
                <a16:creationId xmlns:a16="http://schemas.microsoft.com/office/drawing/2014/main" id="{3A7DF4AC-8AB2-493C-9C8F-7BBF36A5A696}"/>
              </a:ext>
              <a:ext uri="{C183D7F6-B498-43B3-948B-1728B52AA6E4}">
                <adec:decorative xmlns:adec="http://schemas.microsoft.com/office/drawing/2017/decorative" val="1"/>
              </a:ext>
            </a:extLst>
          </p:cNvPr>
          <p:cNvCxnSpPr>
            <a:cxnSpLocks/>
            <a:stCxn id="54" idx="1"/>
            <a:endCxn id="58" idx="3"/>
          </p:cNvCxnSpPr>
          <p:nvPr/>
        </p:nvCxnSpPr>
        <p:spPr>
          <a:xfrm>
            <a:off x="4728489" y="3882804"/>
            <a:ext cx="538354" cy="16625"/>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FC1615-D954-4865-B226-84210E2018C3}"/>
              </a:ext>
              <a:ext uri="{C183D7F6-B498-43B3-948B-1728B52AA6E4}">
                <adec:decorative xmlns:adec="http://schemas.microsoft.com/office/drawing/2017/decorative" val="1"/>
              </a:ext>
            </a:extLst>
          </p:cNvPr>
          <p:cNvCxnSpPr>
            <a:cxnSpLocks/>
            <a:stCxn id="55" idx="1"/>
            <a:endCxn id="63" idx="3"/>
          </p:cNvCxnSpPr>
          <p:nvPr/>
        </p:nvCxnSpPr>
        <p:spPr>
          <a:xfrm flipV="1">
            <a:off x="4728489" y="4892966"/>
            <a:ext cx="526142" cy="13136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74A89A-F7FF-4C80-A977-B32A9594034E}"/>
              </a:ext>
              <a:ext uri="{C183D7F6-B498-43B3-948B-1728B52AA6E4}">
                <adec:decorative xmlns:adec="http://schemas.microsoft.com/office/drawing/2017/decorative" val="1"/>
              </a:ext>
            </a:extLst>
          </p:cNvPr>
          <p:cNvCxnSpPr>
            <a:cxnSpLocks/>
            <a:stCxn id="58" idx="1"/>
            <a:endCxn id="64" idx="3"/>
          </p:cNvCxnSpPr>
          <p:nvPr/>
        </p:nvCxnSpPr>
        <p:spPr>
          <a:xfrm>
            <a:off x="6735205" y="3899429"/>
            <a:ext cx="2426520" cy="347206"/>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FA1EFC5-62EB-489F-8D7E-2C240CE8F66E}"/>
              </a:ext>
            </a:extLst>
          </p:cNvPr>
          <p:cNvSpPr txBox="1"/>
          <p:nvPr/>
        </p:nvSpPr>
        <p:spPr>
          <a:xfrm flipH="1">
            <a:off x="5254631" y="4569800"/>
            <a:ext cx="1468362" cy="646331"/>
          </a:xfrm>
          <a:prstGeom prst="rect">
            <a:avLst/>
          </a:prstGeom>
          <a:noFill/>
          <a:ln>
            <a:solidFill>
              <a:schemeClr val="tx1"/>
            </a:solidFill>
          </a:ln>
        </p:spPr>
        <p:txBody>
          <a:bodyPr wrap="square" rtlCol="0">
            <a:spAutoFit/>
          </a:bodyPr>
          <a:lstStyle/>
          <a:p>
            <a:pPr algn="ctr"/>
            <a:r>
              <a:rPr lang="en-GB" b="1" dirty="0"/>
              <a:t>Task 5</a:t>
            </a:r>
          </a:p>
          <a:p>
            <a:pPr algn="ctr"/>
            <a:r>
              <a:rPr lang="en-GB" dirty="0"/>
              <a:t>4 weeks</a:t>
            </a:r>
          </a:p>
        </p:txBody>
      </p:sp>
      <p:sp>
        <p:nvSpPr>
          <p:cNvPr id="64" name="TextBox 63">
            <a:extLst>
              <a:ext uri="{FF2B5EF4-FFF2-40B4-BE49-F238E27FC236}">
                <a16:creationId xmlns:a16="http://schemas.microsoft.com/office/drawing/2014/main" id="{BF5A898F-3FA9-4B55-9028-CB0F9AB738B1}"/>
              </a:ext>
            </a:extLst>
          </p:cNvPr>
          <p:cNvSpPr txBox="1"/>
          <p:nvPr/>
        </p:nvSpPr>
        <p:spPr>
          <a:xfrm flipH="1">
            <a:off x="9161725" y="3923469"/>
            <a:ext cx="1468362" cy="646331"/>
          </a:xfrm>
          <a:prstGeom prst="rect">
            <a:avLst/>
          </a:prstGeom>
          <a:noFill/>
          <a:ln>
            <a:solidFill>
              <a:schemeClr val="tx1"/>
            </a:solidFill>
          </a:ln>
        </p:spPr>
        <p:txBody>
          <a:bodyPr wrap="square" rtlCol="0">
            <a:spAutoFit/>
          </a:bodyPr>
          <a:lstStyle/>
          <a:p>
            <a:pPr algn="ctr"/>
            <a:r>
              <a:rPr lang="en-GB" b="1" dirty="0"/>
              <a:t>Task 7</a:t>
            </a:r>
          </a:p>
          <a:p>
            <a:pPr algn="ctr"/>
            <a:r>
              <a:rPr lang="en-GB" dirty="0"/>
              <a:t>4 weeks</a:t>
            </a:r>
          </a:p>
        </p:txBody>
      </p:sp>
      <p:cxnSp>
        <p:nvCxnSpPr>
          <p:cNvPr id="65" name="Straight Connector 64">
            <a:extLst>
              <a:ext uri="{FF2B5EF4-FFF2-40B4-BE49-F238E27FC236}">
                <a16:creationId xmlns:a16="http://schemas.microsoft.com/office/drawing/2014/main" id="{8B7F8BB7-CD55-46AF-B8BD-2B1545AAD35C}"/>
              </a:ext>
              <a:ext uri="{C183D7F6-B498-43B3-948B-1728B52AA6E4}">
                <adec:decorative xmlns:adec="http://schemas.microsoft.com/office/drawing/2017/decorative" val="1"/>
              </a:ext>
            </a:extLst>
          </p:cNvPr>
          <p:cNvCxnSpPr>
            <a:cxnSpLocks/>
            <a:stCxn id="63" idx="1"/>
            <a:endCxn id="59" idx="3"/>
          </p:cNvCxnSpPr>
          <p:nvPr/>
        </p:nvCxnSpPr>
        <p:spPr>
          <a:xfrm>
            <a:off x="6722993" y="4892966"/>
            <a:ext cx="404623" cy="614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874A95-A2FB-40B6-926E-571F107C5C78}"/>
              </a:ext>
              <a:ext uri="{C183D7F6-B498-43B3-948B-1728B52AA6E4}">
                <adec:decorative xmlns:adec="http://schemas.microsoft.com/office/drawing/2017/decorative" val="1"/>
              </a:ext>
            </a:extLst>
          </p:cNvPr>
          <p:cNvCxnSpPr>
            <a:cxnSpLocks/>
            <a:stCxn id="59" idx="1"/>
            <a:endCxn id="64" idx="3"/>
          </p:cNvCxnSpPr>
          <p:nvPr/>
        </p:nvCxnSpPr>
        <p:spPr>
          <a:xfrm flipV="1">
            <a:off x="8595978" y="4246635"/>
            <a:ext cx="565747" cy="652479"/>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6E8714D-4D44-4524-81D3-8F74C34D9773}"/>
              </a:ext>
              <a:ext uri="{C183D7F6-B498-43B3-948B-1728B52AA6E4}">
                <adec:decorative xmlns:adec="http://schemas.microsoft.com/office/drawing/2017/decorative" val="1"/>
              </a:ext>
            </a:extLst>
          </p:cNvPr>
          <p:cNvCxnSpPr>
            <a:cxnSpLocks/>
            <a:endCxn id="63" idx="3"/>
          </p:cNvCxnSpPr>
          <p:nvPr/>
        </p:nvCxnSpPr>
        <p:spPr>
          <a:xfrm>
            <a:off x="4737598" y="4043448"/>
            <a:ext cx="517033" cy="849518"/>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6370BD2-CBDE-44A5-B181-FFC9A878EA03}"/>
              </a:ext>
              <a:ext uri="{C183D7F6-B498-43B3-948B-1728B52AA6E4}">
                <adec:decorative xmlns:adec="http://schemas.microsoft.com/office/drawing/2017/decorative" val="1"/>
              </a:ext>
            </a:extLst>
          </p:cNvPr>
          <p:cNvCxnSpPr>
            <a:cxnSpLocks/>
            <a:endCxn id="58" idx="3"/>
          </p:cNvCxnSpPr>
          <p:nvPr/>
        </p:nvCxnSpPr>
        <p:spPr>
          <a:xfrm flipV="1">
            <a:off x="4740701" y="3899429"/>
            <a:ext cx="526142" cy="767075"/>
          </a:xfrm>
          <a:prstGeom prst="line">
            <a:avLst/>
          </a:prstGeom>
          <a:ln w="127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3">
            <a:extLst>
              <a:ext uri="{FF2B5EF4-FFF2-40B4-BE49-F238E27FC236}">
                <a16:creationId xmlns:a16="http://schemas.microsoft.com/office/drawing/2014/main" id="{A9EC1D92-FAB3-4069-895F-F4021185FF4F}"/>
              </a:ext>
            </a:extLst>
          </p:cNvPr>
          <p:cNvSpPr>
            <a:spLocks noGrp="1" noChangeArrowheads="1"/>
          </p:cNvSpPr>
          <p:nvPr>
            <p:ph type="title"/>
          </p:nvPr>
        </p:nvSpPr>
        <p:spPr>
          <a:xfrm>
            <a:off x="1844298" y="61306"/>
            <a:ext cx="8982559" cy="13255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a:t>Crashing approach: recap </a:t>
            </a:r>
          </a:p>
        </p:txBody>
      </p:sp>
      <p:sp>
        <p:nvSpPr>
          <p:cNvPr id="8" name="Rectangle 2">
            <a:extLst>
              <a:ext uri="{FF2B5EF4-FFF2-40B4-BE49-F238E27FC236}">
                <a16:creationId xmlns:a16="http://schemas.microsoft.com/office/drawing/2014/main" id="{7DEA47EB-1F2C-4EDA-8CFD-15AC32DFF117}"/>
              </a:ext>
            </a:extLst>
          </p:cNvPr>
          <p:cNvSpPr>
            <a:spLocks noGrp="1" noChangeArrowheads="1"/>
          </p:cNvSpPr>
          <p:nvPr>
            <p:ph idx="1"/>
          </p:nvPr>
        </p:nvSpPr>
        <p:spPr bwMode="auto">
          <a:xfrm>
            <a:off x="838200" y="1825625"/>
            <a:ext cx="10515600" cy="42237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Raleway" panose="020B0503030101060003" pitchFamily="34" charset="0"/>
              </a:rPr>
              <a:t>Perform the basic critical path analysis</a:t>
            </a:r>
          </a:p>
          <a:p>
            <a:r>
              <a:rPr lang="en-US" altLang="en-US" dirty="0">
                <a:latin typeface="Raleway" panose="020B0503030101060003" pitchFamily="34" charset="0"/>
              </a:rPr>
              <a:t>Calculate the first cost budget – and double check</a:t>
            </a:r>
          </a:p>
          <a:p>
            <a:r>
              <a:rPr lang="en-US" altLang="en-US" dirty="0">
                <a:latin typeface="Raleway" panose="020B0503030101060003" pitchFamily="34" charset="0"/>
              </a:rPr>
              <a:t>Carefully consider the crash options available</a:t>
            </a:r>
          </a:p>
          <a:p>
            <a:r>
              <a:rPr lang="en-US" altLang="en-US" dirty="0">
                <a:latin typeface="Raleway" panose="020B0503030101060003" pitchFamily="34" charset="0"/>
              </a:rPr>
              <a:t>Prioritize the critical path tasks to search for immediate time savings</a:t>
            </a:r>
          </a:p>
          <a:p>
            <a:r>
              <a:rPr lang="en-US" altLang="en-US" dirty="0">
                <a:latin typeface="Raleway" panose="020B0503030101060003" pitchFamily="34" charset="0"/>
              </a:rPr>
              <a:t>Recalculate the budget to compare the cost impact between direct and indirect costs</a:t>
            </a:r>
          </a:p>
          <a:p>
            <a:r>
              <a:rPr lang="en-US" altLang="en-US" dirty="0">
                <a:latin typeface="Raleway" panose="020B0503030101060003" pitchFamily="34" charset="0"/>
              </a:rPr>
              <a:t>Double check to see if any other </a:t>
            </a:r>
            <a:br>
              <a:rPr lang="en-US" altLang="en-US" dirty="0">
                <a:latin typeface="Raleway" panose="020B0503030101060003" pitchFamily="34" charset="0"/>
              </a:rPr>
            </a:br>
            <a:r>
              <a:rPr lang="en-US" altLang="en-US" dirty="0">
                <a:latin typeface="Raleway" panose="020B0503030101060003" pitchFamily="34" charset="0"/>
              </a:rPr>
              <a:t>opportunities have been missed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B5A1-9ECC-45C0-8A06-0CE8C6AC807E}"/>
              </a:ext>
            </a:extLst>
          </p:cNvPr>
          <p:cNvSpPr>
            <a:spLocks noGrp="1"/>
          </p:cNvSpPr>
          <p:nvPr>
            <p:ph type="title"/>
          </p:nvPr>
        </p:nvSpPr>
        <p:spPr>
          <a:xfrm>
            <a:off x="4573370" y="116476"/>
            <a:ext cx="5597338" cy="1325563"/>
          </a:xfrm>
        </p:spPr>
        <p:txBody>
          <a:bodyPr>
            <a:normAutofit fontScale="90000"/>
          </a:bodyPr>
          <a:lstStyle/>
          <a:p>
            <a:r>
              <a:rPr lang="en-GB" dirty="0"/>
              <a:t>Monitoring and Controlling Processes: Summary</a:t>
            </a:r>
          </a:p>
        </p:txBody>
      </p:sp>
      <p:sp>
        <p:nvSpPr>
          <p:cNvPr id="3" name="Content Placeholder 2">
            <a:extLst>
              <a:ext uri="{FF2B5EF4-FFF2-40B4-BE49-F238E27FC236}">
                <a16:creationId xmlns:a16="http://schemas.microsoft.com/office/drawing/2014/main" id="{837E90BD-57D8-402A-9671-262EDA39538F}"/>
              </a:ext>
            </a:extLst>
          </p:cNvPr>
          <p:cNvSpPr>
            <a:spLocks noGrp="1"/>
          </p:cNvSpPr>
          <p:nvPr>
            <p:ph idx="1"/>
          </p:nvPr>
        </p:nvSpPr>
        <p:spPr>
          <a:xfrm>
            <a:off x="838200" y="1732928"/>
            <a:ext cx="10515600" cy="5063765"/>
          </a:xfrm>
        </p:spPr>
        <p:txBody>
          <a:bodyPr>
            <a:normAutofit/>
          </a:bodyPr>
          <a:lstStyle/>
          <a:p>
            <a:pPr marL="228600" indent="-228600"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There are different approaches to monitoring and controlling – often % complete and actual spending.</a:t>
            </a:r>
          </a:p>
          <a:p>
            <a:pPr marL="228600" indent="-228600"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Monitoring and controlling is assessing: progress, budget and time</a:t>
            </a:r>
            <a:endParaRPr lang="en-AU" altLang="en-US" dirty="0"/>
          </a:p>
          <a:p>
            <a:pPr marL="228600" indent="-228600" eaLnBrk="1" hangingPunct="1">
              <a:spcBef>
                <a:spcPts val="1000"/>
              </a:spcBef>
              <a:buFont typeface="Arial" panose="020B0604020202020204" pitchFamily="34" charset="0"/>
              <a:buChar char="•"/>
            </a:pPr>
            <a:r>
              <a:rPr lang="en-US" altLang="en-US" sz="2800" dirty="0">
                <a:solidFill>
                  <a:srgbClr val="071D49"/>
                </a:solidFill>
                <a:latin typeface="Raleway" panose="020B0503030101060003" pitchFamily="34" charset="77"/>
                <a:cs typeface="+mn-cs"/>
              </a:rPr>
              <a:t>If necessary, decisive management action can</a:t>
            </a:r>
            <a:r>
              <a:rPr lang="en-US" altLang="en-US" dirty="0"/>
              <a:t> </a:t>
            </a:r>
            <a:r>
              <a:rPr lang="en-US" altLang="en-US" sz="2800" dirty="0">
                <a:solidFill>
                  <a:srgbClr val="071D49"/>
                </a:solidFill>
                <a:latin typeface="Raleway" panose="020B0503030101060003" pitchFamily="34" charset="77"/>
                <a:cs typeface="+mn-cs"/>
              </a:rPr>
              <a:t>then be triggered, e.g. project crashing, additional resources, scope reduction </a:t>
            </a:r>
            <a:r>
              <a:rPr lang="en-US" altLang="en-US" dirty="0"/>
              <a:t>etc.</a:t>
            </a:r>
            <a:endParaRPr lang="en-US" dirty="0"/>
          </a:p>
        </p:txBody>
      </p:sp>
      <p:grpSp>
        <p:nvGrpSpPr>
          <p:cNvPr id="4" name="Group 3" descr="Project Start Up, Integrated Planning, Managing Deployment, and Monitoring &amp; controlling processes and Project Close">
            <a:extLst>
              <a:ext uri="{FF2B5EF4-FFF2-40B4-BE49-F238E27FC236}">
                <a16:creationId xmlns:a16="http://schemas.microsoft.com/office/drawing/2014/main" id="{916B1B0B-2547-40CA-BE5F-1BC87398C102}"/>
              </a:ext>
            </a:extLst>
          </p:cNvPr>
          <p:cNvGrpSpPr/>
          <p:nvPr/>
        </p:nvGrpSpPr>
        <p:grpSpPr>
          <a:xfrm>
            <a:off x="1820633" y="5933"/>
            <a:ext cx="2760898" cy="1570858"/>
            <a:chOff x="1820633" y="5933"/>
            <a:chExt cx="2760898" cy="1570858"/>
          </a:xfrm>
        </p:grpSpPr>
        <p:pic>
          <p:nvPicPr>
            <p:cNvPr id="5" name="Picture 4" descr="Project">
              <a:extLst>
                <a:ext uri="{FF2B5EF4-FFF2-40B4-BE49-F238E27FC236}">
                  <a16:creationId xmlns:a16="http://schemas.microsoft.com/office/drawing/2014/main" id="{7A2E4BD0-C5BC-4E17-B97F-48A707E5E31A}"/>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4552" y="47468"/>
              <a:ext cx="2288996" cy="1529323"/>
            </a:xfrm>
            <a:prstGeom prst="rect">
              <a:avLst/>
            </a:prstGeom>
          </p:spPr>
        </p:pic>
        <p:grpSp>
          <p:nvGrpSpPr>
            <p:cNvPr id="6" name="Group 5" descr="Planning Processes">
              <a:extLst>
                <a:ext uri="{FF2B5EF4-FFF2-40B4-BE49-F238E27FC236}">
                  <a16:creationId xmlns:a16="http://schemas.microsoft.com/office/drawing/2014/main" id="{87FE58CC-45A6-4825-8AEE-ACC97471BBCB}"/>
                </a:ext>
              </a:extLst>
            </p:cNvPr>
            <p:cNvGrpSpPr/>
            <p:nvPr/>
          </p:nvGrpSpPr>
          <p:grpSpPr>
            <a:xfrm>
              <a:off x="2632252" y="320368"/>
              <a:ext cx="1131667" cy="660213"/>
              <a:chOff x="5187376" y="2352226"/>
              <a:chExt cx="3187962" cy="2335441"/>
            </a:xfrm>
          </p:grpSpPr>
          <p:pic>
            <p:nvPicPr>
              <p:cNvPr id="17" name="Picture 16">
                <a:extLst>
                  <a:ext uri="{FF2B5EF4-FFF2-40B4-BE49-F238E27FC236}">
                    <a16:creationId xmlns:a16="http://schemas.microsoft.com/office/drawing/2014/main" id="{D587010F-FBA4-419A-9391-0073160EB7A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18" name="TextBox 17">
                <a:extLst>
                  <a:ext uri="{FF2B5EF4-FFF2-40B4-BE49-F238E27FC236}">
                    <a16:creationId xmlns:a16="http://schemas.microsoft.com/office/drawing/2014/main" id="{599040D3-E76D-499E-9179-947FB78DE706}"/>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7" name="Group 6" descr="Executing Processes">
              <a:extLst>
                <a:ext uri="{FF2B5EF4-FFF2-40B4-BE49-F238E27FC236}">
                  <a16:creationId xmlns:a16="http://schemas.microsoft.com/office/drawing/2014/main" id="{585085EE-FC14-4221-ABA9-70BAEE8804F2}"/>
                </a:ext>
              </a:extLst>
            </p:cNvPr>
            <p:cNvGrpSpPr/>
            <p:nvPr/>
          </p:nvGrpSpPr>
          <p:grpSpPr>
            <a:xfrm>
              <a:off x="2609771" y="867221"/>
              <a:ext cx="1046727" cy="659639"/>
              <a:chOff x="4963006" y="4239445"/>
              <a:chExt cx="2948680" cy="2333415"/>
            </a:xfrm>
          </p:grpSpPr>
          <p:pic>
            <p:nvPicPr>
              <p:cNvPr id="15" name="Picture 14">
                <a:extLst>
                  <a:ext uri="{FF2B5EF4-FFF2-40B4-BE49-F238E27FC236}">
                    <a16:creationId xmlns:a16="http://schemas.microsoft.com/office/drawing/2014/main" id="{10FF95B4-340A-4650-941B-43084A82E7D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6" name="TextBox 15">
                <a:extLst>
                  <a:ext uri="{FF2B5EF4-FFF2-40B4-BE49-F238E27FC236}">
                    <a16:creationId xmlns:a16="http://schemas.microsoft.com/office/drawing/2014/main" id="{9AC3320A-EAE0-4872-BF4E-E1C545F4919C}"/>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8" name="Group 7" descr="Closing processes">
              <a:extLst>
                <a:ext uri="{FF2B5EF4-FFF2-40B4-BE49-F238E27FC236}">
                  <a16:creationId xmlns:a16="http://schemas.microsoft.com/office/drawing/2014/main" id="{E4637029-4F10-4911-ACD0-F382E08A4F2B}"/>
                </a:ext>
              </a:extLst>
            </p:cNvPr>
            <p:cNvGrpSpPr/>
            <p:nvPr/>
          </p:nvGrpSpPr>
          <p:grpSpPr>
            <a:xfrm>
              <a:off x="3745389" y="570609"/>
              <a:ext cx="836142" cy="504065"/>
              <a:chOff x="8179688" y="3214453"/>
              <a:chExt cx="2355448" cy="1783080"/>
            </a:xfrm>
          </p:grpSpPr>
          <p:sp>
            <p:nvSpPr>
              <p:cNvPr id="13" name="Arrow: Right 12" descr="Closing processes">
                <a:extLst>
                  <a:ext uri="{FF2B5EF4-FFF2-40B4-BE49-F238E27FC236}">
                    <a16:creationId xmlns:a16="http://schemas.microsoft.com/office/drawing/2014/main" id="{0C5A5B25-7F7A-45B5-9F00-42E09B0484CB}"/>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4" name="TextBox 13" descr="Closing processes">
                <a:extLst>
                  <a:ext uri="{FF2B5EF4-FFF2-40B4-BE49-F238E27FC236}">
                    <a16:creationId xmlns:a16="http://schemas.microsoft.com/office/drawing/2014/main" id="{A41D2D92-D98A-4725-B755-9CC318321D34}"/>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9" name="TextBox 8">
              <a:extLst>
                <a:ext uri="{FF2B5EF4-FFF2-40B4-BE49-F238E27FC236}">
                  <a16:creationId xmlns:a16="http://schemas.microsoft.com/office/drawing/2014/main" id="{28E1F6A1-9ADF-4F22-9613-14C78FF7864A}"/>
                </a:ext>
              </a:extLst>
            </p:cNvPr>
            <p:cNvSpPr txBox="1"/>
            <p:nvPr/>
          </p:nvSpPr>
          <p:spPr>
            <a:xfrm>
              <a:off x="2413237" y="36711"/>
              <a:ext cx="1398714" cy="338554"/>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sp>
          <p:nvSpPr>
            <p:cNvPr id="10" name="Arrow: Right 9" descr="Closing processes">
              <a:extLst>
                <a:ext uri="{FF2B5EF4-FFF2-40B4-BE49-F238E27FC236}">
                  <a16:creationId xmlns:a16="http://schemas.microsoft.com/office/drawing/2014/main" id="{AE055A09-485F-48C8-B1D3-EE65434314EF}"/>
                </a:ext>
              </a:extLst>
            </p:cNvPr>
            <p:cNvSpPr/>
            <p:nvPr/>
          </p:nvSpPr>
          <p:spPr>
            <a:xfrm>
              <a:off x="1839414" y="568156"/>
              <a:ext cx="807563" cy="504065"/>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11" name="TextBox 10" descr="Closing processes">
              <a:extLst>
                <a:ext uri="{FF2B5EF4-FFF2-40B4-BE49-F238E27FC236}">
                  <a16:creationId xmlns:a16="http://schemas.microsoft.com/office/drawing/2014/main" id="{E96BAFED-C326-407E-BC6A-F3D02CE39DAC}"/>
                </a:ext>
              </a:extLst>
            </p:cNvPr>
            <p:cNvSpPr txBox="1"/>
            <p:nvPr/>
          </p:nvSpPr>
          <p:spPr>
            <a:xfrm>
              <a:off x="1820633" y="642852"/>
              <a:ext cx="718604" cy="338554"/>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Start Up</a:t>
              </a:r>
            </a:p>
          </p:txBody>
        </p:sp>
        <p:sp>
          <p:nvSpPr>
            <p:cNvPr id="12" name="TextBox 11">
              <a:extLst>
                <a:ext uri="{FF2B5EF4-FFF2-40B4-BE49-F238E27FC236}">
                  <a16:creationId xmlns:a16="http://schemas.microsoft.com/office/drawing/2014/main" id="{478E671A-4DD8-4BF7-89E1-9D3E6F7ED7BE}"/>
                </a:ext>
              </a:extLst>
            </p:cNvPr>
            <p:cNvSpPr txBox="1"/>
            <p:nvPr/>
          </p:nvSpPr>
          <p:spPr>
            <a:xfrm>
              <a:off x="2332430" y="5933"/>
              <a:ext cx="1634732" cy="415498"/>
            </a:xfrm>
            <a:prstGeom prst="rect">
              <a:avLst/>
            </a:prstGeom>
            <a:solidFill>
              <a:srgbClr val="C00000"/>
            </a:solidFill>
          </p:spPr>
          <p:txBody>
            <a:bodyPr wrap="square" rtlCol="0">
              <a:spAutoFit/>
            </a:bodyPr>
            <a:lstStyle/>
            <a:p>
              <a:pPr algn="ctr"/>
              <a:r>
                <a:rPr lang="en-GB" sz="1050" b="1" dirty="0">
                  <a:solidFill>
                    <a:srgbClr val="FFFFFF"/>
                  </a:solidFill>
                  <a:latin typeface="Raleway" panose="020B0503030101060003" pitchFamily="34" charset="0"/>
                </a:rPr>
                <a:t>Monitoring &amp; </a:t>
              </a:r>
            </a:p>
            <a:p>
              <a:pPr algn="ctr"/>
              <a:r>
                <a:rPr lang="en-GB" sz="1050" b="1" dirty="0">
                  <a:solidFill>
                    <a:srgbClr val="FFFFFF"/>
                  </a:solidFill>
                  <a:latin typeface="Raleway" panose="020B0503030101060003" pitchFamily="34" charset="0"/>
                </a:rPr>
                <a:t>Controlling Processes</a:t>
              </a:r>
            </a:p>
          </p:txBody>
        </p:sp>
      </p:grpSp>
    </p:spTree>
    <p:extLst>
      <p:ext uri="{BB962C8B-B14F-4D97-AF65-F5344CB8AC3E}">
        <p14:creationId xmlns:p14="http://schemas.microsoft.com/office/powerpoint/2010/main" val="38044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93F-0BA5-4AFC-A2FF-67E70FF9320E}"/>
              </a:ext>
            </a:extLst>
          </p:cNvPr>
          <p:cNvSpPr>
            <a:spLocks noGrp="1"/>
          </p:cNvSpPr>
          <p:nvPr>
            <p:ph type="ctrTitle"/>
          </p:nvPr>
        </p:nvSpPr>
        <p:spPr/>
        <p:txBody>
          <a:bodyPr/>
          <a:lstStyle/>
          <a:p>
            <a:r>
              <a:rPr lang="en-US" dirty="0"/>
              <a:t>Relationship between Planning and Control</a:t>
            </a:r>
            <a:endParaRPr lang="en-TT" dirty="0"/>
          </a:p>
        </p:txBody>
      </p:sp>
      <p:sp>
        <p:nvSpPr>
          <p:cNvPr id="3" name="Subtitle 2">
            <a:extLst>
              <a:ext uri="{FF2B5EF4-FFF2-40B4-BE49-F238E27FC236}">
                <a16:creationId xmlns:a16="http://schemas.microsoft.com/office/drawing/2014/main" id="{23B0606B-B51E-4923-A4EB-1041884A54CD}"/>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88613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158295"/>
            <a:ext cx="8982559" cy="1325563"/>
          </a:xfrm>
        </p:spPr>
        <p:txBody>
          <a:bodyPr>
            <a:normAutofit/>
          </a:bodyPr>
          <a:lstStyle/>
          <a:p>
            <a:r>
              <a:rPr lang="en-TT" dirty="0"/>
              <a:t>Relationship between Planning and Control</a:t>
            </a:r>
          </a:p>
        </p:txBody>
      </p:sp>
      <p:pic>
        <p:nvPicPr>
          <p:cNvPr id="4" name="Content Placeholder 3"/>
          <p:cNvPicPr>
            <a:picLocks noGrp="1" noChangeAspect="1"/>
          </p:cNvPicPr>
          <p:nvPr>
            <p:ph idx="1"/>
          </p:nvPr>
        </p:nvPicPr>
        <p:blipFill>
          <a:blip r:embed="rId2"/>
          <a:stretch>
            <a:fillRect/>
          </a:stretch>
        </p:blipFill>
        <p:spPr>
          <a:xfrm>
            <a:off x="2275239" y="1580847"/>
            <a:ext cx="7569514" cy="4351338"/>
          </a:xfrm>
          <a:prstGeom prst="rect">
            <a:avLst/>
          </a:prstGeom>
        </p:spPr>
      </p:pic>
      <p:sp>
        <p:nvSpPr>
          <p:cNvPr id="5" name="TextBox 4"/>
          <p:cNvSpPr txBox="1"/>
          <p:nvPr/>
        </p:nvSpPr>
        <p:spPr>
          <a:xfrm>
            <a:off x="2783632" y="6126163"/>
            <a:ext cx="6552728" cy="369332"/>
          </a:xfrm>
          <a:prstGeom prst="rect">
            <a:avLst/>
          </a:prstGeom>
          <a:noFill/>
        </p:spPr>
        <p:txBody>
          <a:bodyPr wrap="square" rtlCol="0">
            <a:spAutoFit/>
          </a:bodyPr>
          <a:lstStyle/>
          <a:p>
            <a:r>
              <a:rPr lang="en-TT" b="1" dirty="0"/>
              <a:t>Project Management Process Groups. PMI (2013, pg. 50)</a:t>
            </a:r>
            <a:endParaRPr lang="en-TT" dirty="0"/>
          </a:p>
        </p:txBody>
      </p:sp>
    </p:spTree>
    <p:extLst>
      <p:ext uri="{BB962C8B-B14F-4D97-AF65-F5344CB8AC3E}">
        <p14:creationId xmlns:p14="http://schemas.microsoft.com/office/powerpoint/2010/main" val="225451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720" y="872912"/>
            <a:ext cx="10607040" cy="5688632"/>
          </a:xfrm>
        </p:spPr>
        <p:txBody>
          <a:bodyPr>
            <a:normAutofit/>
          </a:bodyPr>
          <a:lstStyle/>
          <a:p>
            <a:r>
              <a:rPr lang="en-TT" dirty="0"/>
              <a:t>The integrative nature of project management requires the Monitoring and Controlling Process Group to interact with the other Process Groups</a:t>
            </a:r>
          </a:p>
          <a:p>
            <a:r>
              <a:rPr lang="en-TT" dirty="0"/>
              <a:t>Monitoring and Controlling processes occur at the same time as processes contained within other Process Groups. </a:t>
            </a:r>
          </a:p>
          <a:p>
            <a:r>
              <a:rPr lang="en-TT" dirty="0"/>
              <a:t>Thus, the Monitoring and Controlling Process is pictured as a “background” Process Group for the other four Process Groups</a:t>
            </a:r>
          </a:p>
        </p:txBody>
      </p:sp>
    </p:spTree>
    <p:extLst>
      <p:ext uri="{BB962C8B-B14F-4D97-AF65-F5344CB8AC3E}">
        <p14:creationId xmlns:p14="http://schemas.microsoft.com/office/powerpoint/2010/main" val="295955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B5A1-9ECC-45C0-8A06-0CE8C6AC807E}"/>
              </a:ext>
            </a:extLst>
          </p:cNvPr>
          <p:cNvSpPr>
            <a:spLocks noGrp="1"/>
          </p:cNvSpPr>
          <p:nvPr>
            <p:ph type="title"/>
          </p:nvPr>
        </p:nvSpPr>
        <p:spPr>
          <a:xfrm>
            <a:off x="838200" y="61306"/>
            <a:ext cx="7965141" cy="1325563"/>
          </a:xfrm>
        </p:spPr>
        <p:txBody>
          <a:bodyPr>
            <a:normAutofit/>
          </a:bodyPr>
          <a:lstStyle/>
          <a:p>
            <a:r>
              <a:rPr lang="en-GB" sz="4400" dirty="0"/>
              <a:t>Monitoring and Control</a:t>
            </a:r>
            <a:r>
              <a:rPr lang="en-GB" dirty="0"/>
              <a:t> Overview</a:t>
            </a:r>
          </a:p>
        </p:txBody>
      </p:sp>
      <p:sp>
        <p:nvSpPr>
          <p:cNvPr id="3" name="Content Placeholder 2">
            <a:extLst>
              <a:ext uri="{FF2B5EF4-FFF2-40B4-BE49-F238E27FC236}">
                <a16:creationId xmlns:a16="http://schemas.microsoft.com/office/drawing/2014/main" id="{837E90BD-57D8-402A-9671-262EDA39538F}"/>
              </a:ext>
            </a:extLst>
          </p:cNvPr>
          <p:cNvSpPr>
            <a:spLocks noGrp="1"/>
          </p:cNvSpPr>
          <p:nvPr>
            <p:ph idx="1"/>
          </p:nvPr>
        </p:nvSpPr>
        <p:spPr>
          <a:xfrm>
            <a:off x="838200" y="1520260"/>
            <a:ext cx="10515600" cy="5276433"/>
          </a:xfrm>
        </p:spPr>
        <p:txBody>
          <a:bodyPr>
            <a:normAutofit fontScale="92500"/>
          </a:bodyPr>
          <a:lstStyle/>
          <a:p>
            <a:pPr marL="228600" indent="-228600"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Different projects will use different means of monitoring and controlling - when in doubt, the simplest measure is usually best – usually % and actual spending.</a:t>
            </a:r>
          </a:p>
          <a:p>
            <a:pPr marL="228600" indent="-228600"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The overall objective is to be able to respond to the following (simple) questions:</a:t>
            </a:r>
          </a:p>
          <a:p>
            <a:pPr marL="628650" lvl="2"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“Have we achieved the progress we expected to at this time?”</a:t>
            </a:r>
          </a:p>
          <a:p>
            <a:pPr marL="628650" lvl="2"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“Are we spending more or less than anticipated at this point?”</a:t>
            </a:r>
          </a:p>
          <a:p>
            <a:pPr marL="628650" lvl="2" eaLnBrk="1" hangingPunct="1">
              <a:spcBef>
                <a:spcPts val="1000"/>
              </a:spcBef>
              <a:buFont typeface="Arial" panose="020B0604020202020204" pitchFamily="34" charset="0"/>
              <a:buChar char="•"/>
            </a:pPr>
            <a:r>
              <a:rPr lang="en-AU" altLang="en-US" sz="2800" dirty="0">
                <a:solidFill>
                  <a:srgbClr val="071D49"/>
                </a:solidFill>
                <a:latin typeface="Raleway" panose="020B0503030101060003" pitchFamily="34" charset="77"/>
                <a:cs typeface="+mn-cs"/>
              </a:rPr>
              <a:t>“Are we likely to complete on schedule and within the project budget?”</a:t>
            </a:r>
          </a:p>
          <a:p>
            <a:pPr marL="228600" indent="-228600" eaLnBrk="1" hangingPunct="1">
              <a:spcBef>
                <a:spcPts val="1000"/>
              </a:spcBef>
              <a:buFont typeface="Arial" panose="020B0604020202020204" pitchFamily="34" charset="0"/>
              <a:buChar char="•"/>
            </a:pPr>
            <a:r>
              <a:rPr lang="en-US" altLang="en-US" sz="2800" dirty="0">
                <a:solidFill>
                  <a:srgbClr val="071D49"/>
                </a:solidFill>
                <a:latin typeface="Raleway" panose="020B0503030101060003" pitchFamily="34" charset="77"/>
                <a:cs typeface="+mn-cs"/>
              </a:rPr>
              <a:t>If necessary, decisive management action can </a:t>
            </a:r>
            <a:br>
              <a:rPr lang="en-US" altLang="en-US" sz="2800" dirty="0">
                <a:solidFill>
                  <a:srgbClr val="071D49"/>
                </a:solidFill>
                <a:latin typeface="Raleway" panose="020B0503030101060003" pitchFamily="34" charset="77"/>
                <a:cs typeface="+mn-cs"/>
              </a:rPr>
            </a:br>
            <a:r>
              <a:rPr lang="en-US" altLang="en-US" sz="2800" dirty="0">
                <a:solidFill>
                  <a:srgbClr val="071D49"/>
                </a:solidFill>
                <a:latin typeface="Raleway" panose="020B0503030101060003" pitchFamily="34" charset="77"/>
                <a:cs typeface="+mn-cs"/>
              </a:rPr>
              <a:t>then be triggered, e.g. project crashing additional </a:t>
            </a:r>
            <a:br>
              <a:rPr lang="en-US" altLang="en-US" sz="2800" dirty="0">
                <a:solidFill>
                  <a:srgbClr val="071D49"/>
                </a:solidFill>
                <a:latin typeface="Raleway" panose="020B0503030101060003" pitchFamily="34" charset="77"/>
                <a:cs typeface="+mn-cs"/>
              </a:rPr>
            </a:br>
            <a:r>
              <a:rPr lang="en-US" altLang="en-US" sz="2800" dirty="0">
                <a:solidFill>
                  <a:srgbClr val="071D49"/>
                </a:solidFill>
                <a:latin typeface="Raleway" panose="020B0503030101060003" pitchFamily="34" charset="77"/>
                <a:cs typeface="+mn-cs"/>
              </a:rPr>
              <a:t>resources, scope reduction </a:t>
            </a:r>
            <a:r>
              <a:rPr lang="en-US" altLang="en-US" dirty="0"/>
              <a:t>etc.</a:t>
            </a:r>
          </a:p>
        </p:txBody>
      </p:sp>
    </p:spTree>
    <p:extLst>
      <p:ext uri="{BB962C8B-B14F-4D97-AF65-F5344CB8AC3E}">
        <p14:creationId xmlns:p14="http://schemas.microsoft.com/office/powerpoint/2010/main" val="161335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160" y="822113"/>
            <a:ext cx="10586720" cy="5649491"/>
          </a:xfrm>
        </p:spPr>
        <p:txBody>
          <a:bodyPr>
            <a:normAutofit/>
          </a:bodyPr>
          <a:lstStyle/>
          <a:p>
            <a:r>
              <a:rPr lang="en-TT" dirty="0"/>
              <a:t>The Planning processes develop the </a:t>
            </a:r>
            <a:r>
              <a:rPr lang="en-TT" b="1" dirty="0"/>
              <a:t>project management plan</a:t>
            </a:r>
            <a:r>
              <a:rPr lang="en-TT" dirty="0"/>
              <a:t> and the project documents that will be used to carry out the project. </a:t>
            </a:r>
          </a:p>
          <a:p>
            <a:r>
              <a:rPr lang="en-TT" dirty="0"/>
              <a:t>The project management plan and project documents developed will explore all aspects of the scope, time, cost, quality, communications, human resources, risks, procurements, and stakeholder engagement</a:t>
            </a:r>
          </a:p>
          <a:p>
            <a:r>
              <a:rPr lang="en-TT" dirty="0"/>
              <a:t>The Project management plan serves as the </a:t>
            </a:r>
            <a:r>
              <a:rPr lang="en-TT" b="1" dirty="0"/>
              <a:t>input</a:t>
            </a:r>
            <a:r>
              <a:rPr lang="en-TT" dirty="0"/>
              <a:t> into the Monitoring and control process</a:t>
            </a:r>
          </a:p>
        </p:txBody>
      </p:sp>
    </p:spTree>
    <p:extLst>
      <p:ext uri="{BB962C8B-B14F-4D97-AF65-F5344CB8AC3E}">
        <p14:creationId xmlns:p14="http://schemas.microsoft.com/office/powerpoint/2010/main" val="10932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A6000-BC18-451C-8DD1-45E10B326B50}"/>
              </a:ext>
            </a:extLst>
          </p:cNvPr>
          <p:cNvSpPr>
            <a:spLocks noGrp="1"/>
          </p:cNvSpPr>
          <p:nvPr>
            <p:ph type="title"/>
          </p:nvPr>
        </p:nvSpPr>
        <p:spPr>
          <a:xfrm>
            <a:off x="475368" y="152746"/>
            <a:ext cx="4716392" cy="1325563"/>
          </a:xfrm>
        </p:spPr>
        <p:txBody>
          <a:bodyPr>
            <a:noAutofit/>
          </a:bodyPr>
          <a:lstStyle/>
          <a:p>
            <a:r>
              <a:rPr lang="en-TT" sz="2800" dirty="0"/>
              <a:t>Project Management Process Interactions</a:t>
            </a:r>
            <a:br>
              <a:rPr lang="en-TT" sz="2800" dirty="0"/>
            </a:br>
            <a:r>
              <a:rPr lang="en-TT" sz="2800" dirty="0"/>
              <a:t>(PMI 2016)</a:t>
            </a:r>
          </a:p>
        </p:txBody>
      </p:sp>
      <p:pic>
        <p:nvPicPr>
          <p:cNvPr id="6" name="Picture 5">
            <a:extLst>
              <a:ext uri="{FF2B5EF4-FFF2-40B4-BE49-F238E27FC236}">
                <a16:creationId xmlns:a16="http://schemas.microsoft.com/office/drawing/2014/main" id="{7D437FD7-19E0-4D34-932F-E68F9A0FC6AA}"/>
              </a:ext>
            </a:extLst>
          </p:cNvPr>
          <p:cNvPicPr>
            <a:picLocks noChangeAspect="1"/>
          </p:cNvPicPr>
          <p:nvPr/>
        </p:nvPicPr>
        <p:blipFill>
          <a:blip r:embed="rId2"/>
          <a:stretch>
            <a:fillRect/>
          </a:stretch>
        </p:blipFill>
        <p:spPr>
          <a:xfrm>
            <a:off x="5705359" y="0"/>
            <a:ext cx="5658081" cy="6858000"/>
          </a:xfrm>
          <a:prstGeom prst="rect">
            <a:avLst/>
          </a:prstGeom>
        </p:spPr>
      </p:pic>
    </p:spTree>
    <p:extLst>
      <p:ext uri="{BB962C8B-B14F-4D97-AF65-F5344CB8AC3E}">
        <p14:creationId xmlns:p14="http://schemas.microsoft.com/office/powerpoint/2010/main" val="310722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548680"/>
            <a:ext cx="9968032" cy="5904656"/>
          </a:xfrm>
        </p:spPr>
        <p:txBody>
          <a:bodyPr>
            <a:normAutofit/>
          </a:bodyPr>
          <a:lstStyle/>
          <a:p>
            <a:r>
              <a:rPr lang="en-TT" dirty="0"/>
              <a:t>Updates arising from approved changes during the project generally during Monitoring and Controlling may significantly impact parts of the project management plan and the project documents. </a:t>
            </a:r>
          </a:p>
          <a:p>
            <a:r>
              <a:rPr lang="en-TT" dirty="0"/>
              <a:t>Updates to these documents provide greater precision with respect to schedule, costs, and resource requirements to meet the defined project scope</a:t>
            </a:r>
          </a:p>
          <a:p>
            <a:r>
              <a:rPr lang="en-TT" dirty="0"/>
              <a:t>In other words the </a:t>
            </a:r>
            <a:r>
              <a:rPr lang="en-TT" b="1" dirty="0"/>
              <a:t>output</a:t>
            </a:r>
            <a:r>
              <a:rPr lang="en-TT" dirty="0"/>
              <a:t> of Monitoring and Control during the project serves as the input to each planning iteration</a:t>
            </a:r>
          </a:p>
        </p:txBody>
      </p:sp>
    </p:spTree>
    <p:extLst>
      <p:ext uri="{BB962C8B-B14F-4D97-AF65-F5344CB8AC3E}">
        <p14:creationId xmlns:p14="http://schemas.microsoft.com/office/powerpoint/2010/main" val="182600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720" y="404664"/>
            <a:ext cx="10840720" cy="6453336"/>
          </a:xfrm>
        </p:spPr>
        <p:txBody>
          <a:bodyPr>
            <a:normAutofit/>
          </a:bodyPr>
          <a:lstStyle/>
          <a:p>
            <a:r>
              <a:rPr lang="en-TT" dirty="0"/>
              <a:t>The monitoring and control process is applied to that end and has two objectives: </a:t>
            </a:r>
          </a:p>
          <a:p>
            <a:pPr marL="971550" lvl="1" indent="-514350">
              <a:buFont typeface="+mj-lt"/>
              <a:buAutoNum type="arabicPeriod"/>
            </a:pPr>
            <a:r>
              <a:rPr lang="en-TT" dirty="0"/>
              <a:t>to ensure that the plan is followed</a:t>
            </a:r>
          </a:p>
          <a:p>
            <a:pPr marL="971550" lvl="1" indent="-514350">
              <a:buFont typeface="+mj-lt"/>
              <a:buAutoNum type="arabicPeriod"/>
            </a:pPr>
            <a:r>
              <a:rPr lang="en-TT" dirty="0"/>
              <a:t>to ensure the plan remains credible</a:t>
            </a:r>
          </a:p>
          <a:p>
            <a:pPr marL="457200" lvl="1" indent="0">
              <a:buNone/>
            </a:pPr>
            <a:r>
              <a:rPr lang="en-TT" dirty="0"/>
              <a:t>Simpsons (2010)</a:t>
            </a:r>
          </a:p>
          <a:p>
            <a:r>
              <a:rPr lang="en-TT" dirty="0"/>
              <a:t> </a:t>
            </a:r>
            <a:r>
              <a:rPr lang="en-TT" sz="3000" dirty="0"/>
              <a:t>Without control all the planning is fruitless because control consists of the steps taken to ensure that the performance of the organization conforms to the plans. </a:t>
            </a:r>
          </a:p>
          <a:p>
            <a:r>
              <a:rPr lang="en-TT" sz="3000" dirty="0"/>
              <a:t>In other words control is concerned with the actual performance in relation to the standards set in advance and the correction of deviations to ensure attainment of objectives.</a:t>
            </a:r>
          </a:p>
          <a:p>
            <a:r>
              <a:rPr lang="en-TT" sz="3000" dirty="0"/>
              <a:t> Planning is required at the very outset of management whereas control is required at the last stages.</a:t>
            </a:r>
          </a:p>
        </p:txBody>
      </p:sp>
    </p:spTree>
    <p:extLst>
      <p:ext uri="{BB962C8B-B14F-4D97-AF65-F5344CB8AC3E}">
        <p14:creationId xmlns:p14="http://schemas.microsoft.com/office/powerpoint/2010/main" val="3684183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Key Points</a:t>
            </a:r>
          </a:p>
        </p:txBody>
      </p:sp>
      <p:sp>
        <p:nvSpPr>
          <p:cNvPr id="3" name="Content Placeholder 2"/>
          <p:cNvSpPr>
            <a:spLocks noGrp="1"/>
          </p:cNvSpPr>
          <p:nvPr>
            <p:ph idx="1"/>
          </p:nvPr>
        </p:nvSpPr>
        <p:spPr/>
        <p:txBody>
          <a:bodyPr>
            <a:normAutofit/>
          </a:bodyPr>
          <a:lstStyle/>
          <a:p>
            <a:pPr algn="just">
              <a:lnSpc>
                <a:spcPct val="150000"/>
              </a:lnSpc>
              <a:spcBef>
                <a:spcPct val="0"/>
              </a:spcBef>
            </a:pPr>
            <a:r>
              <a:rPr lang="en-AU" altLang="en-US" dirty="0"/>
              <a:t>Planning &amp; controlling interlinked:  control is the act of reducing the difference between plan and reality </a:t>
            </a:r>
          </a:p>
          <a:p>
            <a:pPr algn="just">
              <a:lnSpc>
                <a:spcPct val="75000"/>
              </a:lnSpc>
              <a:spcBef>
                <a:spcPct val="0"/>
              </a:spcBef>
            </a:pPr>
            <a:endParaRPr lang="en-AU" altLang="en-US" dirty="0"/>
          </a:p>
          <a:p>
            <a:pPr algn="just">
              <a:lnSpc>
                <a:spcPct val="150000"/>
              </a:lnSpc>
              <a:spcBef>
                <a:spcPct val="0"/>
              </a:spcBef>
            </a:pPr>
            <a:r>
              <a:rPr lang="en-AU" altLang="en-US" dirty="0"/>
              <a:t>Plans can never be perfect so control is inevitable</a:t>
            </a:r>
          </a:p>
          <a:p>
            <a:pPr algn="just">
              <a:lnSpc>
                <a:spcPct val="75000"/>
              </a:lnSpc>
              <a:spcBef>
                <a:spcPct val="0"/>
              </a:spcBef>
            </a:pPr>
            <a:endParaRPr lang="en-AU" altLang="en-US" dirty="0"/>
          </a:p>
          <a:p>
            <a:pPr algn="just">
              <a:lnSpc>
                <a:spcPct val="150000"/>
              </a:lnSpc>
              <a:spcBef>
                <a:spcPct val="0"/>
              </a:spcBef>
            </a:pPr>
            <a:r>
              <a:rPr lang="en-AU" altLang="en-US" dirty="0"/>
              <a:t>Control identifies changes to plan that may require re-planning</a:t>
            </a:r>
          </a:p>
          <a:p>
            <a:endParaRPr lang="en-TT" dirty="0"/>
          </a:p>
        </p:txBody>
      </p:sp>
    </p:spTree>
    <p:extLst>
      <p:ext uri="{BB962C8B-B14F-4D97-AF65-F5344CB8AC3E}">
        <p14:creationId xmlns:p14="http://schemas.microsoft.com/office/powerpoint/2010/main" val="3560876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5929-2EA3-4712-BA4F-5DFF59A50803}"/>
              </a:ext>
            </a:extLst>
          </p:cNvPr>
          <p:cNvSpPr>
            <a:spLocks noGrp="1"/>
          </p:cNvSpPr>
          <p:nvPr>
            <p:ph type="ctrTitle"/>
          </p:nvPr>
        </p:nvSpPr>
        <p:spPr/>
        <p:txBody>
          <a:bodyPr/>
          <a:lstStyle/>
          <a:p>
            <a:r>
              <a:rPr lang="en-TT" dirty="0"/>
              <a:t>Issue Management</a:t>
            </a:r>
          </a:p>
        </p:txBody>
      </p:sp>
      <p:sp>
        <p:nvSpPr>
          <p:cNvPr id="3" name="Subtitle 2">
            <a:extLst>
              <a:ext uri="{FF2B5EF4-FFF2-40B4-BE49-F238E27FC236}">
                <a16:creationId xmlns:a16="http://schemas.microsoft.com/office/drawing/2014/main" id="{E763E515-E319-46B8-8950-29F8B027DAC4}"/>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553097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AABBD-BA44-4C82-8786-E61DBB609142}"/>
              </a:ext>
            </a:extLst>
          </p:cNvPr>
          <p:cNvSpPr>
            <a:spLocks noGrp="1"/>
          </p:cNvSpPr>
          <p:nvPr>
            <p:ph type="title"/>
          </p:nvPr>
        </p:nvSpPr>
        <p:spPr/>
        <p:txBody>
          <a:bodyPr/>
          <a:lstStyle/>
          <a:p>
            <a:r>
              <a:rPr lang="en-GB" dirty="0"/>
              <a:t>Implement Responses</a:t>
            </a:r>
            <a:br>
              <a:rPr lang="en-GB" dirty="0"/>
            </a:br>
            <a:r>
              <a:rPr lang="en-GB" dirty="0"/>
              <a:t>Risks and Issues</a:t>
            </a:r>
          </a:p>
        </p:txBody>
      </p:sp>
      <p:sp>
        <p:nvSpPr>
          <p:cNvPr id="5" name="Content Placeholder 4">
            <a:extLst>
              <a:ext uri="{FF2B5EF4-FFF2-40B4-BE49-F238E27FC236}">
                <a16:creationId xmlns:a16="http://schemas.microsoft.com/office/drawing/2014/main" id="{F8C4EEB4-BFCF-49E4-94E4-D6DAB7DEA428}"/>
              </a:ext>
            </a:extLst>
          </p:cNvPr>
          <p:cNvSpPr>
            <a:spLocks noGrp="1"/>
          </p:cNvSpPr>
          <p:nvPr>
            <p:ph idx="1"/>
          </p:nvPr>
        </p:nvSpPr>
        <p:spPr/>
        <p:txBody>
          <a:bodyPr/>
          <a:lstStyle/>
          <a:p>
            <a:r>
              <a:rPr lang="en-US" altLang="en-US" sz="3300" b="1" dirty="0">
                <a:solidFill>
                  <a:srgbClr val="66A7DB"/>
                </a:solidFill>
              </a:rPr>
              <a:t>Risk</a:t>
            </a:r>
            <a:r>
              <a:rPr lang="en-US" altLang="en-US" dirty="0"/>
              <a:t> "An</a:t>
            </a:r>
            <a:r>
              <a:rPr lang="en-US" altLang="en-US" b="1" dirty="0">
                <a:solidFill>
                  <a:srgbClr val="66A7DB"/>
                </a:solidFill>
              </a:rPr>
              <a:t> uncertain</a:t>
            </a:r>
            <a:r>
              <a:rPr lang="en-US" altLang="en-US" dirty="0"/>
              <a:t> event or condition that, if occurs, has a </a:t>
            </a:r>
            <a:r>
              <a:rPr lang="en-US" altLang="en-US" b="1" dirty="0">
                <a:solidFill>
                  <a:srgbClr val="66A7DB"/>
                </a:solidFill>
              </a:rPr>
              <a:t>positive </a:t>
            </a:r>
            <a:r>
              <a:rPr lang="en-US" altLang="en-US" dirty="0"/>
              <a:t>or </a:t>
            </a:r>
            <a:r>
              <a:rPr lang="en-US" altLang="en-US" b="1" dirty="0">
                <a:solidFill>
                  <a:srgbClr val="66A7DB"/>
                </a:solidFill>
              </a:rPr>
              <a:t>negative</a:t>
            </a:r>
            <a:r>
              <a:rPr lang="en-US" altLang="en-US" dirty="0"/>
              <a:t> effect on one or more project objectives.” (PMI, 2021, p. 53, 117, 122 and 248) </a:t>
            </a:r>
          </a:p>
          <a:p>
            <a:pPr marL="0" indent="0">
              <a:buNone/>
            </a:pPr>
            <a:r>
              <a:rPr lang="en-US" altLang="en-US" dirty="0">
                <a:sym typeface="Wingdings" panose="05000000000000000000" pitchFamily="2" charset="2"/>
              </a:rPr>
              <a:t>	</a:t>
            </a:r>
            <a:r>
              <a:rPr lang="en-US" altLang="en-US" dirty="0">
                <a:solidFill>
                  <a:srgbClr val="66A7DB"/>
                </a:solidFill>
                <a:sym typeface="Wingdings" panose="05000000000000000000" pitchFamily="2" charset="2"/>
              </a:rPr>
              <a:t></a:t>
            </a:r>
            <a:endParaRPr lang="en-US" altLang="en-US" dirty="0">
              <a:solidFill>
                <a:srgbClr val="66A7DB"/>
              </a:solidFill>
            </a:endParaRPr>
          </a:p>
          <a:p>
            <a:r>
              <a:rPr lang="en-GB" sz="3300" b="1" dirty="0">
                <a:solidFill>
                  <a:srgbClr val="66A7DB"/>
                </a:solidFill>
              </a:rPr>
              <a:t>Issue: “</a:t>
            </a:r>
            <a:r>
              <a:rPr lang="en-US" dirty="0"/>
              <a:t>A </a:t>
            </a:r>
            <a:r>
              <a:rPr lang="en-US" b="1" dirty="0">
                <a:solidFill>
                  <a:srgbClr val="66A7DB"/>
                </a:solidFill>
              </a:rPr>
              <a:t>current condition </a:t>
            </a:r>
            <a:r>
              <a:rPr lang="en-US" dirty="0"/>
              <a:t>or situation that may have an impact on the project objectives” </a:t>
            </a:r>
            <a:r>
              <a:rPr lang="en-US" altLang="en-US" dirty="0"/>
              <a:t>(PMI, 2021, p. 185 and 241)</a:t>
            </a:r>
          </a:p>
          <a:p>
            <a:endParaRPr lang="en-GB" dirty="0"/>
          </a:p>
          <a:p>
            <a:r>
              <a:rPr lang="en-GB" dirty="0"/>
              <a:t>Managed in a similar way….</a:t>
            </a:r>
          </a:p>
        </p:txBody>
      </p:sp>
    </p:spTree>
    <p:extLst>
      <p:ext uri="{BB962C8B-B14F-4D97-AF65-F5344CB8AC3E}">
        <p14:creationId xmlns:p14="http://schemas.microsoft.com/office/powerpoint/2010/main" val="1519402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273-9775-49F3-861F-9792AB99FE47}"/>
              </a:ext>
            </a:extLst>
          </p:cNvPr>
          <p:cNvSpPr>
            <a:spLocks noGrp="1"/>
          </p:cNvSpPr>
          <p:nvPr>
            <p:ph type="title"/>
          </p:nvPr>
        </p:nvSpPr>
        <p:spPr/>
        <p:txBody>
          <a:bodyPr/>
          <a:lstStyle/>
          <a:p>
            <a:r>
              <a:rPr lang="en-GB" dirty="0"/>
              <a:t>Issues management</a:t>
            </a:r>
          </a:p>
        </p:txBody>
      </p:sp>
      <p:sp>
        <p:nvSpPr>
          <p:cNvPr id="18" name="Content Placeholder 17">
            <a:extLst>
              <a:ext uri="{FF2B5EF4-FFF2-40B4-BE49-F238E27FC236}">
                <a16:creationId xmlns:a16="http://schemas.microsoft.com/office/drawing/2014/main" id="{BF0130D2-CAA4-4163-9312-F621E257E587}"/>
              </a:ext>
            </a:extLst>
          </p:cNvPr>
          <p:cNvSpPr>
            <a:spLocks noGrp="1"/>
          </p:cNvSpPr>
          <p:nvPr>
            <p:ph idx="1"/>
          </p:nvPr>
        </p:nvSpPr>
        <p:spPr/>
        <p:txBody>
          <a:bodyPr/>
          <a:lstStyle/>
          <a:p>
            <a:endParaRPr lang="en-GB" dirty="0"/>
          </a:p>
        </p:txBody>
      </p:sp>
      <p:sp>
        <p:nvSpPr>
          <p:cNvPr id="5" name="Rectangle 4">
            <a:extLst>
              <a:ext uri="{FF2B5EF4-FFF2-40B4-BE49-F238E27FC236}">
                <a16:creationId xmlns:a16="http://schemas.microsoft.com/office/drawing/2014/main" id="{39FC75B1-6D42-40CB-AA16-72CA26957FD2}"/>
              </a:ext>
            </a:extLst>
          </p:cNvPr>
          <p:cNvSpPr/>
          <p:nvPr/>
        </p:nvSpPr>
        <p:spPr>
          <a:xfrm>
            <a:off x="5205395" y="1480769"/>
            <a:ext cx="1837550"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Identification</a:t>
            </a:r>
          </a:p>
        </p:txBody>
      </p:sp>
      <p:sp>
        <p:nvSpPr>
          <p:cNvPr id="6" name="Rectangle 5">
            <a:extLst>
              <a:ext uri="{FF2B5EF4-FFF2-40B4-BE49-F238E27FC236}">
                <a16:creationId xmlns:a16="http://schemas.microsoft.com/office/drawing/2014/main" id="{0962BCB0-8F78-43D4-858D-869AA4974327}"/>
              </a:ext>
            </a:extLst>
          </p:cNvPr>
          <p:cNvSpPr/>
          <p:nvPr/>
        </p:nvSpPr>
        <p:spPr>
          <a:xfrm>
            <a:off x="7105291" y="3005447"/>
            <a:ext cx="1395963" cy="1059385"/>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Record in Issues Register / Log</a:t>
            </a:r>
          </a:p>
        </p:txBody>
      </p:sp>
      <p:sp>
        <p:nvSpPr>
          <p:cNvPr id="7" name="Rectangle 6">
            <a:extLst>
              <a:ext uri="{FF2B5EF4-FFF2-40B4-BE49-F238E27FC236}">
                <a16:creationId xmlns:a16="http://schemas.microsoft.com/office/drawing/2014/main" id="{40E29216-3AAB-4F7F-AE12-17184A261097}"/>
              </a:ext>
            </a:extLst>
          </p:cNvPr>
          <p:cNvSpPr/>
          <p:nvPr/>
        </p:nvSpPr>
        <p:spPr>
          <a:xfrm>
            <a:off x="6475890" y="49475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Escalate</a:t>
            </a:r>
          </a:p>
        </p:txBody>
      </p:sp>
      <p:sp>
        <p:nvSpPr>
          <p:cNvPr id="8" name="Rectangle 7">
            <a:extLst>
              <a:ext uri="{FF2B5EF4-FFF2-40B4-BE49-F238E27FC236}">
                <a16:creationId xmlns:a16="http://schemas.microsoft.com/office/drawing/2014/main" id="{7D8358E2-A0FD-47FF-B66C-E056E34CF484}"/>
              </a:ext>
            </a:extLst>
          </p:cNvPr>
          <p:cNvSpPr/>
          <p:nvPr/>
        </p:nvSpPr>
        <p:spPr>
          <a:xfrm>
            <a:off x="4439103" y="49475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Monitor / Report</a:t>
            </a:r>
          </a:p>
        </p:txBody>
      </p:sp>
      <p:sp>
        <p:nvSpPr>
          <p:cNvPr id="9" name="Rectangle 8">
            <a:extLst>
              <a:ext uri="{FF2B5EF4-FFF2-40B4-BE49-F238E27FC236}">
                <a16:creationId xmlns:a16="http://schemas.microsoft.com/office/drawing/2014/main" id="{E8D6A860-E9CF-4C72-A223-3FA16FB24E06}"/>
              </a:ext>
            </a:extLst>
          </p:cNvPr>
          <p:cNvSpPr/>
          <p:nvPr/>
        </p:nvSpPr>
        <p:spPr>
          <a:xfrm>
            <a:off x="3809701" y="30104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Resolve and Close</a:t>
            </a:r>
          </a:p>
        </p:txBody>
      </p:sp>
      <p:sp>
        <p:nvSpPr>
          <p:cNvPr id="10" name="Freeform 10">
            <a:extLst>
              <a:ext uri="{FF2B5EF4-FFF2-40B4-BE49-F238E27FC236}">
                <a16:creationId xmlns:a16="http://schemas.microsoft.com/office/drawing/2014/main" id="{81F8CEF8-560C-44E3-88D2-471C5704373B}"/>
              </a:ext>
              <a:ext uri="{C183D7F6-B498-43B3-948B-1728B52AA6E4}">
                <adec:decorative xmlns:adec="http://schemas.microsoft.com/office/drawing/2017/decorative" val="1"/>
              </a:ext>
            </a:extLst>
          </p:cNvPr>
          <p:cNvSpPr/>
          <p:nvPr/>
        </p:nvSpPr>
        <p:spPr>
          <a:xfrm>
            <a:off x="4439104" y="2166940"/>
            <a:ext cx="705586" cy="835040"/>
          </a:xfrm>
          <a:custGeom>
            <a:avLst/>
            <a:gdLst>
              <a:gd name="connsiteX0" fmla="*/ 0 w 454025"/>
              <a:gd name="connsiteY0" fmla="*/ 368300 h 368300"/>
              <a:gd name="connsiteX1" fmla="*/ 228600 w 454025"/>
              <a:gd name="connsiteY1" fmla="*/ 146050 h 368300"/>
              <a:gd name="connsiteX2" fmla="*/ 454025 w 454025"/>
              <a:gd name="connsiteY2" fmla="*/ 0 h 368300"/>
              <a:gd name="connsiteX0" fmla="*/ 0 w 454025"/>
              <a:gd name="connsiteY0" fmla="*/ 368300 h 368300"/>
              <a:gd name="connsiteX1" fmla="*/ 228600 w 454025"/>
              <a:gd name="connsiteY1" fmla="*/ 146050 h 368300"/>
              <a:gd name="connsiteX2" fmla="*/ 454025 w 454025"/>
              <a:gd name="connsiteY2" fmla="*/ 0 h 368300"/>
            </a:gdLst>
            <a:ahLst/>
            <a:cxnLst>
              <a:cxn ang="0">
                <a:pos x="connsiteX0" y="connsiteY0"/>
              </a:cxn>
              <a:cxn ang="0">
                <a:pos x="connsiteX1" y="connsiteY1"/>
              </a:cxn>
              <a:cxn ang="0">
                <a:pos x="connsiteX2" y="connsiteY2"/>
              </a:cxn>
            </a:cxnLst>
            <a:rect l="l" t="t" r="r" b="b"/>
            <a:pathLst>
              <a:path w="454025" h="368300">
                <a:moveTo>
                  <a:pt x="0" y="368300"/>
                </a:moveTo>
                <a:cubicBezTo>
                  <a:pt x="69329" y="287874"/>
                  <a:pt x="152929" y="207433"/>
                  <a:pt x="228600" y="146050"/>
                </a:cubicBezTo>
                <a:cubicBezTo>
                  <a:pt x="304271" y="84667"/>
                  <a:pt x="379148" y="42333"/>
                  <a:pt x="454025" y="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1" name="Freeform 11">
            <a:extLst>
              <a:ext uri="{FF2B5EF4-FFF2-40B4-BE49-F238E27FC236}">
                <a16:creationId xmlns:a16="http://schemas.microsoft.com/office/drawing/2014/main" id="{8ACBDF78-54B9-4DD5-9887-CC9A7153A266}"/>
              </a:ext>
              <a:ext uri="{C183D7F6-B498-43B3-948B-1728B52AA6E4}">
                <adec:decorative xmlns:adec="http://schemas.microsoft.com/office/drawing/2017/decorative" val="1"/>
              </a:ext>
            </a:extLst>
          </p:cNvPr>
          <p:cNvSpPr/>
          <p:nvPr/>
        </p:nvSpPr>
        <p:spPr>
          <a:xfrm>
            <a:off x="7143383" y="2166939"/>
            <a:ext cx="289707" cy="838216"/>
          </a:xfrm>
          <a:custGeom>
            <a:avLst/>
            <a:gdLst>
              <a:gd name="connsiteX0" fmla="*/ 0 w 463550"/>
              <a:gd name="connsiteY0" fmla="*/ 0 h 371475"/>
              <a:gd name="connsiteX1" fmla="*/ 250825 w 463550"/>
              <a:gd name="connsiteY1" fmla="*/ 152400 h 371475"/>
              <a:gd name="connsiteX2" fmla="*/ 463550 w 463550"/>
              <a:gd name="connsiteY2" fmla="*/ 371475 h 371475"/>
              <a:gd name="connsiteX0" fmla="*/ 0 w 463550"/>
              <a:gd name="connsiteY0" fmla="*/ 0 h 371475"/>
              <a:gd name="connsiteX1" fmla="*/ 250825 w 463550"/>
              <a:gd name="connsiteY1" fmla="*/ 152400 h 371475"/>
              <a:gd name="connsiteX2" fmla="*/ 463550 w 463550"/>
              <a:gd name="connsiteY2" fmla="*/ 371475 h 371475"/>
            </a:gdLst>
            <a:ahLst/>
            <a:cxnLst>
              <a:cxn ang="0">
                <a:pos x="connsiteX0" y="connsiteY0"/>
              </a:cxn>
              <a:cxn ang="0">
                <a:pos x="connsiteX1" y="connsiteY1"/>
              </a:cxn>
              <a:cxn ang="0">
                <a:pos x="connsiteX2" y="connsiteY2"/>
              </a:cxn>
            </a:cxnLst>
            <a:rect l="l" t="t" r="r" b="b"/>
            <a:pathLst>
              <a:path w="463550" h="371475">
                <a:moveTo>
                  <a:pt x="0" y="0"/>
                </a:moveTo>
                <a:cubicBezTo>
                  <a:pt x="84395" y="33347"/>
                  <a:pt x="173567" y="90488"/>
                  <a:pt x="250825" y="152400"/>
                </a:cubicBezTo>
                <a:cubicBezTo>
                  <a:pt x="328083" y="214313"/>
                  <a:pt x="395816" y="292894"/>
                  <a:pt x="463550" y="371475"/>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2" name="Freeform 12">
            <a:extLst>
              <a:ext uri="{FF2B5EF4-FFF2-40B4-BE49-F238E27FC236}">
                <a16:creationId xmlns:a16="http://schemas.microsoft.com/office/drawing/2014/main" id="{E36701E8-BF08-4E0A-B2EE-6266F1AB9800}"/>
              </a:ext>
              <a:ext uri="{C183D7F6-B498-43B3-948B-1728B52AA6E4}">
                <adec:decorative xmlns:adec="http://schemas.microsoft.com/office/drawing/2017/decorative" val="1"/>
              </a:ext>
            </a:extLst>
          </p:cNvPr>
          <p:cNvSpPr/>
          <p:nvPr/>
        </p:nvSpPr>
        <p:spPr>
          <a:xfrm>
            <a:off x="7671216" y="4138417"/>
            <a:ext cx="161925" cy="759037"/>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3" name="Freeform 13">
            <a:extLst>
              <a:ext uri="{FF2B5EF4-FFF2-40B4-BE49-F238E27FC236}">
                <a16:creationId xmlns:a16="http://schemas.microsoft.com/office/drawing/2014/main" id="{E83439D7-7A38-4072-B76C-C703E3075443}"/>
              </a:ext>
              <a:ext uri="{C183D7F6-B498-43B3-948B-1728B52AA6E4}">
                <adec:decorative xmlns:adec="http://schemas.microsoft.com/office/drawing/2017/decorative" val="1"/>
              </a:ext>
            </a:extLst>
          </p:cNvPr>
          <p:cNvSpPr/>
          <p:nvPr/>
        </p:nvSpPr>
        <p:spPr>
          <a:xfrm>
            <a:off x="5928141" y="5827504"/>
            <a:ext cx="403225" cy="45719"/>
          </a:xfrm>
          <a:custGeom>
            <a:avLst/>
            <a:gdLst>
              <a:gd name="connsiteX0" fmla="*/ 403225 w 403225"/>
              <a:gd name="connsiteY0" fmla="*/ 0 h 20108"/>
              <a:gd name="connsiteX1" fmla="*/ 177800 w 403225"/>
              <a:gd name="connsiteY1" fmla="*/ 19050 h 20108"/>
              <a:gd name="connsiteX2" fmla="*/ 0 w 403225"/>
              <a:gd name="connsiteY2" fmla="*/ 6350 h 20108"/>
              <a:gd name="connsiteX0" fmla="*/ 403225 w 403225"/>
              <a:gd name="connsiteY0" fmla="*/ 0 h 20095"/>
              <a:gd name="connsiteX1" fmla="*/ 203994 w 403225"/>
              <a:gd name="connsiteY1" fmla="*/ 19037 h 20095"/>
              <a:gd name="connsiteX2" fmla="*/ 0 w 403225"/>
              <a:gd name="connsiteY2" fmla="*/ 6350 h 20095"/>
            </a:gdLst>
            <a:ahLst/>
            <a:cxnLst>
              <a:cxn ang="0">
                <a:pos x="connsiteX0" y="connsiteY0"/>
              </a:cxn>
              <a:cxn ang="0">
                <a:pos x="connsiteX1" y="connsiteY1"/>
              </a:cxn>
              <a:cxn ang="0">
                <a:pos x="connsiteX2" y="connsiteY2"/>
              </a:cxn>
            </a:cxnLst>
            <a:rect l="l" t="t" r="r" b="b"/>
            <a:pathLst>
              <a:path w="403225" h="20095">
                <a:moveTo>
                  <a:pt x="403225" y="0"/>
                </a:moveTo>
                <a:cubicBezTo>
                  <a:pt x="324114" y="8996"/>
                  <a:pt x="271198" y="17979"/>
                  <a:pt x="203994" y="19037"/>
                </a:cubicBezTo>
                <a:cubicBezTo>
                  <a:pt x="136790" y="20095"/>
                  <a:pt x="55298" y="13229"/>
                  <a:pt x="0" y="635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4" name="Freeform 14">
            <a:extLst>
              <a:ext uri="{FF2B5EF4-FFF2-40B4-BE49-F238E27FC236}">
                <a16:creationId xmlns:a16="http://schemas.microsoft.com/office/drawing/2014/main" id="{1673DF0D-1A3D-41A3-BE44-CB9ABD8F5F62}"/>
              </a:ext>
              <a:ext uri="{C183D7F6-B498-43B3-948B-1728B52AA6E4}">
                <adec:decorative xmlns:adec="http://schemas.microsoft.com/office/drawing/2017/decorative" val="1"/>
              </a:ext>
            </a:extLst>
          </p:cNvPr>
          <p:cNvSpPr/>
          <p:nvPr/>
        </p:nvSpPr>
        <p:spPr>
          <a:xfrm rot="8983166">
            <a:off x="4370781" y="4152534"/>
            <a:ext cx="161925" cy="759037"/>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444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5" name="TextBox 14">
            <a:extLst>
              <a:ext uri="{FF2B5EF4-FFF2-40B4-BE49-F238E27FC236}">
                <a16:creationId xmlns:a16="http://schemas.microsoft.com/office/drawing/2014/main" id="{027E46DC-9C95-4B6E-A063-088F1C661A54}"/>
              </a:ext>
            </a:extLst>
          </p:cNvPr>
          <p:cNvSpPr txBox="1"/>
          <p:nvPr/>
        </p:nvSpPr>
        <p:spPr>
          <a:xfrm>
            <a:off x="7853183" y="4424873"/>
            <a:ext cx="3301334" cy="1208023"/>
          </a:xfrm>
          <a:prstGeom prst="rect">
            <a:avLst/>
          </a:prstGeom>
          <a:noFill/>
        </p:spPr>
        <p:txBody>
          <a:bodyPr wrap="square" rtlCol="0">
            <a:spAutoFit/>
          </a:bodyPr>
          <a:lstStyle/>
          <a:p>
            <a:pPr>
              <a:lnSpc>
                <a:spcPts val="2100"/>
              </a:lnSpc>
              <a:spcAft>
                <a:spcPts val="1200"/>
              </a:spcAft>
            </a:pPr>
            <a:r>
              <a:rPr lang="en-GB" b="1" dirty="0">
                <a:solidFill>
                  <a:schemeClr val="tx1">
                    <a:lumMod val="50000"/>
                  </a:schemeClr>
                </a:solidFill>
              </a:rPr>
              <a:t>Yes / No      Take action to </a:t>
            </a:r>
          </a:p>
          <a:p>
            <a:pPr>
              <a:lnSpc>
                <a:spcPts val="2100"/>
              </a:lnSpc>
              <a:spcAft>
                <a:spcPts val="1200"/>
              </a:spcAft>
            </a:pPr>
            <a:r>
              <a:rPr lang="en-GB" b="1" dirty="0">
                <a:solidFill>
                  <a:schemeClr val="tx1">
                    <a:lumMod val="50000"/>
                  </a:schemeClr>
                </a:solidFill>
              </a:rPr>
              <a:t>                    address the </a:t>
            </a:r>
          </a:p>
          <a:p>
            <a:pPr>
              <a:lnSpc>
                <a:spcPts val="2100"/>
              </a:lnSpc>
              <a:spcAft>
                <a:spcPts val="1200"/>
              </a:spcAft>
            </a:pPr>
            <a:r>
              <a:rPr lang="en-GB" b="1" dirty="0">
                <a:solidFill>
                  <a:schemeClr val="tx1">
                    <a:lumMod val="50000"/>
                  </a:schemeClr>
                </a:solidFill>
              </a:rPr>
              <a:t>                     issue</a:t>
            </a:r>
          </a:p>
        </p:txBody>
      </p:sp>
      <p:cxnSp>
        <p:nvCxnSpPr>
          <p:cNvPr id="16" name="Straight Arrow Connector 15">
            <a:extLst>
              <a:ext uri="{FF2B5EF4-FFF2-40B4-BE49-F238E27FC236}">
                <a16:creationId xmlns:a16="http://schemas.microsoft.com/office/drawing/2014/main" id="{59DA26A3-5902-4D44-9821-94219FB6AEF3}"/>
              </a:ext>
              <a:ext uri="{C183D7F6-B498-43B3-948B-1728B52AA6E4}">
                <adec:decorative xmlns:adec="http://schemas.microsoft.com/office/drawing/2017/decorative" val="1"/>
              </a:ext>
            </a:extLst>
          </p:cNvPr>
          <p:cNvCxnSpPr/>
          <p:nvPr/>
        </p:nvCxnSpPr>
        <p:spPr>
          <a:xfrm>
            <a:off x="8944710" y="4632892"/>
            <a:ext cx="276998" cy="0"/>
          </a:xfrm>
          <a:prstGeom prst="straightConnector1">
            <a:avLst/>
          </a:prstGeom>
          <a:ln w="444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E1EEF745-9872-4B7F-A446-5FFAC31ABA35}"/>
              </a:ext>
              <a:ext uri="{C183D7F6-B498-43B3-948B-1728B52AA6E4}">
                <adec:decorative xmlns:adec="http://schemas.microsoft.com/office/drawing/2017/decorative" val="1"/>
              </a:ext>
            </a:extLst>
          </p:cNvPr>
          <p:cNvSpPr/>
          <p:nvPr/>
        </p:nvSpPr>
        <p:spPr>
          <a:xfrm rot="4110555">
            <a:off x="6716641" y="3584882"/>
            <a:ext cx="1519817" cy="3905644"/>
          </a:xfrm>
          <a:prstGeom prst="arc">
            <a:avLst>
              <a:gd name="adj1" fmla="val 17496786"/>
              <a:gd name="adj2" fmla="val 5427304"/>
            </a:avLst>
          </a:pr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Tree>
    <p:extLst>
      <p:ext uri="{BB962C8B-B14F-4D97-AF65-F5344CB8AC3E}">
        <p14:creationId xmlns:p14="http://schemas.microsoft.com/office/powerpoint/2010/main" val="360761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293D-3F17-4A11-BBFB-4685D1001946}"/>
              </a:ext>
            </a:extLst>
          </p:cNvPr>
          <p:cNvSpPr>
            <a:spLocks noGrp="1"/>
          </p:cNvSpPr>
          <p:nvPr>
            <p:ph type="title"/>
          </p:nvPr>
        </p:nvSpPr>
        <p:spPr/>
        <p:txBody>
          <a:bodyPr/>
          <a:lstStyle/>
          <a:p>
            <a:r>
              <a:rPr lang="en-GB" dirty="0"/>
              <a:t>Issues Log/Register</a:t>
            </a:r>
          </a:p>
        </p:txBody>
      </p:sp>
      <p:sp>
        <p:nvSpPr>
          <p:cNvPr id="5" name="Content Placeholder 4">
            <a:extLst>
              <a:ext uri="{FF2B5EF4-FFF2-40B4-BE49-F238E27FC236}">
                <a16:creationId xmlns:a16="http://schemas.microsoft.com/office/drawing/2014/main" id="{2634F08B-238B-4B51-BA2B-1265BFB5D0CB}"/>
              </a:ext>
            </a:extLst>
          </p:cNvPr>
          <p:cNvSpPr>
            <a:spLocks noGrp="1"/>
          </p:cNvSpPr>
          <p:nvPr>
            <p:ph idx="1"/>
          </p:nvPr>
        </p:nvSpPr>
        <p:spPr>
          <a:xfrm>
            <a:off x="882534" y="1324601"/>
            <a:ext cx="10515600" cy="4351338"/>
          </a:xfrm>
        </p:spPr>
        <p:txBody>
          <a:bodyPr/>
          <a:lstStyle/>
          <a:p>
            <a:r>
              <a:rPr lang="en-US" dirty="0"/>
              <a:t>Issue log “is used to record and monitor information on active issues” (PMI, 2021, p. 185 and p.241)</a:t>
            </a:r>
          </a:p>
          <a:p>
            <a:r>
              <a:rPr lang="en-GB" dirty="0"/>
              <a:t>All logged, example:</a:t>
            </a:r>
          </a:p>
        </p:txBody>
      </p:sp>
      <p:graphicFrame>
        <p:nvGraphicFramePr>
          <p:cNvPr id="4" name="Table 3">
            <a:extLst>
              <a:ext uri="{FF2B5EF4-FFF2-40B4-BE49-F238E27FC236}">
                <a16:creationId xmlns:a16="http://schemas.microsoft.com/office/drawing/2014/main" id="{C05BA6DA-8352-4825-96CA-55973610519E}"/>
              </a:ext>
            </a:extLst>
          </p:cNvPr>
          <p:cNvGraphicFramePr>
            <a:graphicFrameLocks noGrp="1"/>
          </p:cNvGraphicFramePr>
          <p:nvPr/>
        </p:nvGraphicFramePr>
        <p:xfrm>
          <a:off x="702933" y="2982110"/>
          <a:ext cx="11143756" cy="2468880"/>
        </p:xfrm>
        <a:graphic>
          <a:graphicData uri="http://schemas.openxmlformats.org/drawingml/2006/table">
            <a:tbl>
              <a:tblPr firstRow="1" bandRow="1">
                <a:tableStyleId>{1E171933-4619-4E11-9A3F-F7608DF75F80}</a:tableStyleId>
              </a:tblPr>
              <a:tblGrid>
                <a:gridCol w="1256726">
                  <a:extLst>
                    <a:ext uri="{9D8B030D-6E8A-4147-A177-3AD203B41FA5}">
                      <a16:colId xmlns:a16="http://schemas.microsoft.com/office/drawing/2014/main" val="20000"/>
                    </a:ext>
                  </a:extLst>
                </a:gridCol>
                <a:gridCol w="2295351">
                  <a:extLst>
                    <a:ext uri="{9D8B030D-6E8A-4147-A177-3AD203B41FA5}">
                      <a16:colId xmlns:a16="http://schemas.microsoft.com/office/drawing/2014/main" val="20001"/>
                    </a:ext>
                  </a:extLst>
                </a:gridCol>
                <a:gridCol w="1628034">
                  <a:extLst>
                    <a:ext uri="{9D8B030D-6E8A-4147-A177-3AD203B41FA5}">
                      <a16:colId xmlns:a16="http://schemas.microsoft.com/office/drawing/2014/main" val="20002"/>
                    </a:ext>
                  </a:extLst>
                </a:gridCol>
                <a:gridCol w="2177754">
                  <a:extLst>
                    <a:ext uri="{9D8B030D-6E8A-4147-A177-3AD203B41FA5}">
                      <a16:colId xmlns:a16="http://schemas.microsoft.com/office/drawing/2014/main" val="20003"/>
                    </a:ext>
                  </a:extLst>
                </a:gridCol>
                <a:gridCol w="973835">
                  <a:extLst>
                    <a:ext uri="{9D8B030D-6E8A-4147-A177-3AD203B41FA5}">
                      <a16:colId xmlns:a16="http://schemas.microsoft.com/office/drawing/2014/main" val="20004"/>
                    </a:ext>
                  </a:extLst>
                </a:gridCol>
                <a:gridCol w="1332029">
                  <a:extLst>
                    <a:ext uri="{9D8B030D-6E8A-4147-A177-3AD203B41FA5}">
                      <a16:colId xmlns:a16="http://schemas.microsoft.com/office/drawing/2014/main" val="20005"/>
                    </a:ext>
                  </a:extLst>
                </a:gridCol>
                <a:gridCol w="1480027">
                  <a:extLst>
                    <a:ext uri="{9D8B030D-6E8A-4147-A177-3AD203B41FA5}">
                      <a16:colId xmlns:a16="http://schemas.microsoft.com/office/drawing/2014/main" val="20006"/>
                    </a:ext>
                  </a:extLst>
                </a:gridCol>
              </a:tblGrid>
              <a:tr h="431590">
                <a:tc>
                  <a:txBody>
                    <a:bodyPr/>
                    <a:lstStyle/>
                    <a:p>
                      <a:r>
                        <a:rPr lang="en-GB" sz="1800" dirty="0">
                          <a:solidFill>
                            <a:srgbClr val="FFFFFF"/>
                          </a:solidFill>
                          <a:latin typeface="Raleway" panose="020B0503030101060003" pitchFamily="34" charset="0"/>
                        </a:rPr>
                        <a:t>Issue</a:t>
                      </a:r>
                    </a:p>
                    <a:p>
                      <a:r>
                        <a:rPr lang="en-GB" sz="1800" dirty="0">
                          <a:solidFill>
                            <a:srgbClr val="FFFFFF"/>
                          </a:solidFill>
                          <a:latin typeface="Raleway" panose="020B0503030101060003" pitchFamily="34" charset="0"/>
                        </a:rPr>
                        <a:t>ID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Issue Description</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Date Raised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Actions</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Owner</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Status</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Date</a:t>
                      </a:r>
                      <a:r>
                        <a:rPr lang="en-GB" sz="1800" baseline="0" dirty="0">
                          <a:solidFill>
                            <a:srgbClr val="FFFFFF"/>
                          </a:solidFill>
                          <a:latin typeface="Raleway" panose="020B0503030101060003" pitchFamily="34" charset="0"/>
                        </a:rPr>
                        <a:t> Closed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328331">
                <a:tc>
                  <a:txBody>
                    <a:bodyPr/>
                    <a:lstStyle/>
                    <a:p>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9831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D3F6-44BB-402A-8398-A4491A892C56}"/>
              </a:ext>
            </a:extLst>
          </p:cNvPr>
          <p:cNvSpPr>
            <a:spLocks noGrp="1"/>
          </p:cNvSpPr>
          <p:nvPr>
            <p:ph type="title"/>
          </p:nvPr>
        </p:nvSpPr>
        <p:spPr>
          <a:xfrm>
            <a:off x="1844299" y="61306"/>
            <a:ext cx="6314964" cy="1325563"/>
          </a:xfrm>
        </p:spPr>
        <p:txBody>
          <a:bodyPr>
            <a:normAutofit/>
          </a:bodyPr>
          <a:lstStyle/>
          <a:p>
            <a:r>
              <a:rPr lang="en-GB" dirty="0"/>
              <a:t>Threat Strategies</a:t>
            </a:r>
            <a:br>
              <a:rPr lang="en-GB" dirty="0"/>
            </a:br>
            <a:r>
              <a:rPr lang="en-GB" sz="3600" b="0" dirty="0"/>
              <a:t>(PMI, 2021, p.123)</a:t>
            </a:r>
            <a:endParaRPr lang="en-GB" b="0" dirty="0"/>
          </a:p>
        </p:txBody>
      </p:sp>
      <p:graphicFrame>
        <p:nvGraphicFramePr>
          <p:cNvPr id="3" name="Table 2">
            <a:extLst>
              <a:ext uri="{FF2B5EF4-FFF2-40B4-BE49-F238E27FC236}">
                <a16:creationId xmlns:a16="http://schemas.microsoft.com/office/drawing/2014/main" id="{22613CC8-6B5C-4C39-9572-140A468C9B10}"/>
              </a:ext>
            </a:extLst>
          </p:cNvPr>
          <p:cNvGraphicFramePr>
            <a:graphicFrameLocks noGrp="1"/>
          </p:cNvGraphicFramePr>
          <p:nvPr/>
        </p:nvGraphicFramePr>
        <p:xfrm>
          <a:off x="369278" y="1550520"/>
          <a:ext cx="9038491" cy="5246174"/>
        </p:xfrm>
        <a:graphic>
          <a:graphicData uri="http://schemas.openxmlformats.org/drawingml/2006/table">
            <a:tbl>
              <a:tblPr firstRow="1"/>
              <a:tblGrid>
                <a:gridCol w="1793630">
                  <a:extLst>
                    <a:ext uri="{9D8B030D-6E8A-4147-A177-3AD203B41FA5}">
                      <a16:colId xmlns:a16="http://schemas.microsoft.com/office/drawing/2014/main" val="20000"/>
                    </a:ext>
                  </a:extLst>
                </a:gridCol>
                <a:gridCol w="7244861">
                  <a:extLst>
                    <a:ext uri="{9D8B030D-6E8A-4147-A177-3AD203B41FA5}">
                      <a16:colId xmlns:a16="http://schemas.microsoft.com/office/drawing/2014/main" val="20001"/>
                    </a:ext>
                  </a:extLst>
                </a:gridCol>
              </a:tblGrid>
              <a:tr h="373667">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STRATEGY</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DEFINITION</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1548251">
                <a:tc>
                  <a:txBody>
                    <a:bodyPr/>
                    <a:lstStyle/>
                    <a:p>
                      <a:pPr algn="ctr" fontAlgn="base">
                        <a:lnSpc>
                          <a:spcPct val="100000"/>
                        </a:lnSpc>
                      </a:pPr>
                      <a:r>
                        <a:rPr lang="en-GB" sz="1800" b="1" dirty="0">
                          <a:solidFill>
                            <a:srgbClr val="071D49"/>
                          </a:solidFill>
                          <a:latin typeface="Raleway" panose="020B0503030101060003" pitchFamily="34" charset="0"/>
                          <a:cs typeface="Arial" pitchFamily="34" charset="0"/>
                        </a:rPr>
                        <a:t>ESCALATE:</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cs typeface="Arial" pitchFamily="34" charset="0"/>
                        </a:rPr>
                        <a:t>Escalation is appropriate when the project team or project sponsor agrees that a threat is outside the scope of the project or that the proposed response would exceed the project manager's authority.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66434"/>
                  </a:ext>
                </a:extLst>
              </a:tr>
              <a:tr h="846760">
                <a:tc>
                  <a:txBody>
                    <a:bodyPr/>
                    <a:lstStyle/>
                    <a:p>
                      <a:pPr algn="ctr" fontAlgn="base">
                        <a:lnSpc>
                          <a:spcPct val="100000"/>
                        </a:lnSpc>
                      </a:pPr>
                      <a:r>
                        <a:rPr lang="en-US" sz="1800" b="1" dirty="0">
                          <a:solidFill>
                            <a:srgbClr val="071D49"/>
                          </a:solidFill>
                          <a:latin typeface="Raleway" panose="020B0503030101060003" pitchFamily="34" charset="0"/>
                          <a:cs typeface="Arial" pitchFamily="34" charset="0"/>
                        </a:rPr>
                        <a:t>AVOID:</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altLang="en-US" sz="1800" dirty="0">
                          <a:solidFill>
                            <a:srgbClr val="071D49"/>
                          </a:solidFill>
                          <a:latin typeface="Raleway" panose="020B0503030101060003" pitchFamily="34" charset="0"/>
                        </a:rPr>
                        <a:t>When the project team acts to eliminate the threat or protect the project from its impact.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951">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TRANSFER:</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Transfer involves shifting ownership of a threat to a third party to manage the risk and to bear the impact if the threat occurs.</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6760">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MITIGATE: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Action is taken to reduce the probability of occurrence and/or the impact of a threat. Early mitigation is usually more effective.</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1785">
                <a:tc>
                  <a:txBody>
                    <a:bodyPr/>
                    <a:lstStyle/>
                    <a:p>
                      <a:pPr algn="ctr">
                        <a:lnSpc>
                          <a:spcPct val="100000"/>
                        </a:lnSpc>
                        <a:spcBef>
                          <a:spcPts val="300"/>
                        </a:spcBef>
                        <a:spcAft>
                          <a:spcPts val="300"/>
                        </a:spcAft>
                        <a:tabLst>
                          <a:tab pos="2049145" algn="l"/>
                        </a:tabLst>
                      </a:pPr>
                      <a:r>
                        <a:rPr lang="en-GB" sz="1800" b="1" dirty="0">
                          <a:solidFill>
                            <a:srgbClr val="071D49"/>
                          </a:solidFill>
                          <a:latin typeface="Raleway" panose="020B0503030101060003" pitchFamily="34" charset="0"/>
                          <a:ea typeface="Times New Roman"/>
                          <a:cs typeface="Arial" pitchFamily="34" charset="0"/>
                        </a:rPr>
                        <a:t>ACCEPT</a:t>
                      </a:r>
                      <a:r>
                        <a:rPr lang="en-GB" sz="1800" dirty="0">
                          <a:solidFill>
                            <a:srgbClr val="071D49"/>
                          </a:solidFill>
                          <a:latin typeface="Raleway" panose="020B0503030101060003" pitchFamily="34" charset="0"/>
                          <a:ea typeface="Times New Roman"/>
                          <a:cs typeface="Arial" pitchFamily="34" charset="0"/>
                        </a:rPr>
                        <a:t>:</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b="0" dirty="0">
                          <a:solidFill>
                            <a:srgbClr val="071D49"/>
                          </a:solidFill>
                          <a:latin typeface="Raleway" panose="020B0503030101060003" pitchFamily="34" charset="0"/>
                          <a:ea typeface="Times New Roman"/>
                          <a:cs typeface="Arial" pitchFamily="34" charset="0"/>
                        </a:rPr>
                        <a:t>Acknowledge the existence of a threat, but no proactive action is taken.</a:t>
                      </a:r>
                      <a:endParaRPr lang="en-GB" sz="1800" b="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470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050">
            <a:extLst>
              <a:ext uri="{FF2B5EF4-FFF2-40B4-BE49-F238E27FC236}">
                <a16:creationId xmlns:a16="http://schemas.microsoft.com/office/drawing/2014/main" id="{CCA043AC-7315-477C-BA01-3D3717376D06}"/>
              </a:ext>
            </a:extLst>
          </p:cNvPr>
          <p:cNvSpPr>
            <a:spLocks noGrp="1" noChangeArrowheads="1"/>
          </p:cNvSpPr>
          <p:nvPr>
            <p:ph type="title"/>
          </p:nvPr>
        </p:nvSpPr>
        <p:spPr>
          <a:xfrm>
            <a:off x="838200" y="61913"/>
            <a:ext cx="8101614" cy="1325562"/>
          </a:xfrm>
          <a:noFill/>
        </p:spPr>
        <p:txBody>
          <a:bodyPr vert="horz" lIns="90488" tIns="44450" rIns="90488" bIns="44450" rtlCol="0" anchor="ctr">
            <a:normAutofit/>
          </a:bodyPr>
          <a:lstStyle/>
          <a:p>
            <a:r>
              <a:rPr lang="en-US" altLang="en-US" dirty="0"/>
              <a:t>Monitoring and control concepts</a:t>
            </a:r>
            <a:endParaRPr lang="en-GB" altLang="en-US" dirty="0"/>
          </a:p>
        </p:txBody>
      </p:sp>
      <p:sp>
        <p:nvSpPr>
          <p:cNvPr id="4" name="Content Placeholder 3">
            <a:extLst>
              <a:ext uri="{FF2B5EF4-FFF2-40B4-BE49-F238E27FC236}">
                <a16:creationId xmlns:a16="http://schemas.microsoft.com/office/drawing/2014/main" id="{2DD3594A-296E-4A39-8EB5-F84AC5E1CB18}"/>
              </a:ext>
            </a:extLst>
          </p:cNvPr>
          <p:cNvSpPr>
            <a:spLocks noGrp="1"/>
          </p:cNvSpPr>
          <p:nvPr>
            <p:ph idx="1"/>
          </p:nvPr>
        </p:nvSpPr>
        <p:spPr>
          <a:xfrm>
            <a:off x="838200" y="1623068"/>
            <a:ext cx="10515600" cy="4914564"/>
          </a:xfrm>
        </p:spPr>
        <p:txBody>
          <a:bodyPr>
            <a:normAutofit fontScale="85000" lnSpcReduction="20000"/>
          </a:bodyPr>
          <a:lstStyle/>
          <a:p>
            <a:r>
              <a:rPr lang="en-AU" altLang="en-US" dirty="0"/>
              <a:t>Project monitoring and control is a critical part of the project management process </a:t>
            </a:r>
          </a:p>
          <a:p>
            <a:r>
              <a:rPr lang="en-AU" altLang="en-US" dirty="0"/>
              <a:t>Planning &amp; controlling interlinked:  control is the act of reducing the difference between the baseline plan and what actually happens in practice </a:t>
            </a:r>
          </a:p>
          <a:p>
            <a:r>
              <a:rPr lang="en-AU" altLang="en-US" dirty="0"/>
              <a:t>Plans can never be perfect so monitoring and control activity is inevitable</a:t>
            </a:r>
          </a:p>
          <a:p>
            <a:r>
              <a:rPr lang="en-AU" altLang="en-US" dirty="0"/>
              <a:t>Tracking and monitoring without control (intervention) is pointless?</a:t>
            </a:r>
          </a:p>
          <a:p>
            <a:r>
              <a:rPr lang="en-AU" altLang="en-US" dirty="0"/>
              <a:t>The worse the planning process, the greater the need for controls?</a:t>
            </a:r>
          </a:p>
          <a:p>
            <a:pPr marL="0" indent="0">
              <a:buNone/>
            </a:pPr>
            <a:r>
              <a:rPr lang="en-AU" altLang="en-US" b="1" dirty="0"/>
              <a:t>Four steps:</a:t>
            </a:r>
          </a:p>
          <a:p>
            <a:pPr marL="514350" indent="-514350">
              <a:buFont typeface="+mj-lt"/>
              <a:buAutoNum type="arabicPeriod"/>
            </a:pPr>
            <a:r>
              <a:rPr lang="en-AU" altLang="en-US" dirty="0"/>
              <a:t>Establish project baselines</a:t>
            </a:r>
          </a:p>
          <a:p>
            <a:pPr marL="514350" indent="-514350">
              <a:buFont typeface="+mj-lt"/>
              <a:buAutoNum type="arabicPeriod"/>
            </a:pPr>
            <a:r>
              <a:rPr lang="en-AU" altLang="en-US" dirty="0"/>
              <a:t>Monitor and measure performance</a:t>
            </a:r>
          </a:p>
          <a:p>
            <a:pPr marL="514350" indent="-514350">
              <a:buFont typeface="+mj-lt"/>
              <a:buAutoNum type="arabicPeriod"/>
            </a:pPr>
            <a:r>
              <a:rPr lang="en-AU" altLang="en-US" dirty="0"/>
              <a:t>Compare with baselines</a:t>
            </a:r>
          </a:p>
          <a:p>
            <a:pPr marL="514350" indent="-514350">
              <a:buFont typeface="+mj-lt"/>
              <a:buAutoNum type="arabicPeriod"/>
            </a:pPr>
            <a:r>
              <a:rPr lang="en-AU" altLang="en-US" dirty="0"/>
              <a:t>Take corrective action, as necessary</a:t>
            </a:r>
          </a:p>
          <a:p>
            <a:pPr marL="514350" indent="-514350">
              <a:buFont typeface="+mj-lt"/>
              <a:buAutoNum type="arabicPeriod"/>
            </a:pPr>
            <a:endParaRPr lang="en-AU" altLang="en-US" dirty="0"/>
          </a:p>
          <a:p>
            <a:endParaRPr lang="en-AU" altLang="en-US" dirty="0"/>
          </a:p>
          <a:p>
            <a:endParaRPr lang="en-GB" dirty="0"/>
          </a:p>
        </p:txBody>
      </p:sp>
    </p:spTree>
    <p:extLst>
      <p:ext uri="{BB962C8B-B14F-4D97-AF65-F5344CB8AC3E}">
        <p14:creationId xmlns:p14="http://schemas.microsoft.com/office/powerpoint/2010/main" val="2050150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7D1D-C720-4A32-87CC-3682BF6CAC7D}"/>
              </a:ext>
            </a:extLst>
          </p:cNvPr>
          <p:cNvSpPr>
            <a:spLocks noGrp="1"/>
          </p:cNvSpPr>
          <p:nvPr>
            <p:ph type="title"/>
          </p:nvPr>
        </p:nvSpPr>
        <p:spPr>
          <a:xfrm>
            <a:off x="1844675" y="61913"/>
            <a:ext cx="5798185" cy="1325562"/>
          </a:xfrm>
        </p:spPr>
        <p:txBody>
          <a:bodyPr/>
          <a:lstStyle/>
          <a:p>
            <a:r>
              <a:rPr lang="en-GB" dirty="0"/>
              <a:t>V Hawk project</a:t>
            </a:r>
          </a:p>
        </p:txBody>
      </p:sp>
      <p:sp>
        <p:nvSpPr>
          <p:cNvPr id="10" name="Content Placeholder 9">
            <a:extLst>
              <a:ext uri="{FF2B5EF4-FFF2-40B4-BE49-F238E27FC236}">
                <a16:creationId xmlns:a16="http://schemas.microsoft.com/office/drawing/2014/main" id="{5408A868-9B80-4282-ACBC-45CF718022CA}"/>
              </a:ext>
            </a:extLst>
          </p:cNvPr>
          <p:cNvSpPr>
            <a:spLocks noGrp="1"/>
          </p:cNvSpPr>
          <p:nvPr>
            <p:ph idx="1"/>
          </p:nvPr>
        </p:nvSpPr>
        <p:spPr>
          <a:xfrm>
            <a:off x="838200" y="1825624"/>
            <a:ext cx="4539343" cy="5081361"/>
          </a:xfrm>
        </p:spPr>
        <p:txBody>
          <a:bodyPr>
            <a:normAutofit fontScale="62500" lnSpcReduction="20000"/>
          </a:bodyPr>
          <a:lstStyle/>
          <a:p>
            <a:pPr marL="0" indent="0">
              <a:buNone/>
            </a:pPr>
            <a:r>
              <a:rPr lang="en-US" dirty="0"/>
              <a:t>‘</a:t>
            </a:r>
            <a:r>
              <a:rPr lang="en-US" b="1" dirty="0"/>
              <a:t>Web marketplace</a:t>
            </a:r>
            <a:r>
              <a:rPr lang="en-US" dirty="0"/>
              <a:t>’ for a Middle-East government client provisionally called ‘V-Hawk’.  </a:t>
            </a:r>
          </a:p>
          <a:p>
            <a:pPr marL="0" indent="0">
              <a:buNone/>
            </a:pPr>
            <a:r>
              <a:rPr lang="en-US" b="1" dirty="0"/>
              <a:t>Project Manager: </a:t>
            </a:r>
            <a:r>
              <a:rPr lang="en-US" dirty="0"/>
              <a:t>Malik Al-</a:t>
            </a:r>
            <a:r>
              <a:rPr lang="en-US" dirty="0" err="1"/>
              <a:t>Sulari</a:t>
            </a:r>
            <a:r>
              <a:rPr lang="en-US" dirty="0"/>
              <a:t> </a:t>
            </a:r>
          </a:p>
          <a:p>
            <a:pPr marL="0" indent="0">
              <a:buNone/>
            </a:pPr>
            <a:r>
              <a:rPr lang="en-US" b="1" dirty="0"/>
              <a:t>IT consultant: </a:t>
            </a:r>
            <a:r>
              <a:rPr lang="en-US" dirty="0"/>
              <a:t>Pat O’Hara</a:t>
            </a:r>
          </a:p>
          <a:p>
            <a:pPr marL="0" indent="0">
              <a:buNone/>
            </a:pPr>
            <a:endParaRPr lang="en-US" dirty="0"/>
          </a:p>
          <a:p>
            <a:pPr marL="0" indent="0">
              <a:buNone/>
            </a:pPr>
            <a:r>
              <a:rPr lang="en-US" b="1" dirty="0"/>
              <a:t>Project Schedule</a:t>
            </a:r>
          </a:p>
          <a:p>
            <a:r>
              <a:rPr lang="en-GB" b="1" dirty="0"/>
              <a:t>Duration: </a:t>
            </a:r>
            <a:r>
              <a:rPr lang="en-GB" dirty="0"/>
              <a:t>46 working days</a:t>
            </a:r>
          </a:p>
          <a:p>
            <a:r>
              <a:rPr lang="en-GB" dirty="0"/>
              <a:t>Critical path in red: A, B, C, F</a:t>
            </a:r>
          </a:p>
          <a:p>
            <a:pPr marL="0" indent="0">
              <a:buNone/>
            </a:pPr>
            <a:endParaRPr lang="en-US" dirty="0"/>
          </a:p>
          <a:p>
            <a:pPr marL="0" indent="0">
              <a:buNone/>
            </a:pPr>
            <a:r>
              <a:rPr lang="en-US" b="1" dirty="0"/>
              <a:t>Project Team</a:t>
            </a:r>
          </a:p>
          <a:p>
            <a:pPr marL="0" indent="0" algn="l">
              <a:buNone/>
              <a:tabLst>
                <a:tab pos="5715000" algn="r"/>
              </a:tabLst>
            </a:pPr>
            <a:r>
              <a:rPr lang="en-GB" sz="2800" dirty="0">
                <a:effectLst/>
                <a:latin typeface="Raleway" panose="020B0503030101060003" pitchFamily="34" charset="0"/>
                <a:ea typeface="PMingLiU" panose="02020500000000000000" pitchFamily="18" charset="-120"/>
                <a:cs typeface="Times New Roman" panose="02020603050405020304" pitchFamily="18" charset="0"/>
              </a:rPr>
              <a:t>Paula </a:t>
            </a:r>
            <a:r>
              <a:rPr lang="en-GB" sz="2800" dirty="0" err="1">
                <a:effectLst/>
                <a:latin typeface="Raleway" panose="020B0503030101060003" pitchFamily="34" charset="0"/>
                <a:ea typeface="PMingLiU" panose="02020500000000000000" pitchFamily="18" charset="-120"/>
                <a:cs typeface="Times New Roman" panose="02020603050405020304" pitchFamily="18" charset="0"/>
              </a:rPr>
              <a:t>Jiggins</a:t>
            </a:r>
            <a:r>
              <a:rPr lang="en-GB" sz="2800" dirty="0">
                <a:effectLst/>
                <a:latin typeface="Raleway" panose="020B0503030101060003" pitchFamily="34" charset="0"/>
                <a:ea typeface="PMingLiU" panose="02020500000000000000" pitchFamily="18" charset="-120"/>
                <a:cs typeface="Times New Roman" panose="02020603050405020304" pitchFamily="18" charset="0"/>
              </a:rPr>
              <a:t> – a database administrator</a:t>
            </a:r>
          </a:p>
          <a:p>
            <a:pPr marL="0" indent="0" algn="l">
              <a:buNone/>
              <a:tabLst>
                <a:tab pos="5715000" algn="r"/>
              </a:tabLst>
            </a:pPr>
            <a:r>
              <a:rPr lang="en-GB" sz="2800" dirty="0" err="1">
                <a:effectLst/>
                <a:latin typeface="Raleway" panose="020B0503030101060003" pitchFamily="34" charset="0"/>
                <a:ea typeface="PMingLiU" panose="02020500000000000000" pitchFamily="18" charset="-120"/>
                <a:cs typeface="Times New Roman" panose="02020603050405020304" pitchFamily="18" charset="0"/>
              </a:rPr>
              <a:t>Ranjeev</a:t>
            </a:r>
            <a:r>
              <a:rPr lang="en-GB" sz="2800" dirty="0">
                <a:effectLst/>
                <a:latin typeface="Raleway" panose="020B0503030101060003" pitchFamily="34" charset="0"/>
                <a:ea typeface="PMingLiU" panose="02020500000000000000" pitchFamily="18" charset="-120"/>
                <a:cs typeface="Times New Roman" panose="02020603050405020304" pitchFamily="18" charset="0"/>
              </a:rPr>
              <a:t> </a:t>
            </a:r>
            <a:r>
              <a:rPr lang="en-GB" sz="2800" dirty="0" err="1">
                <a:effectLst/>
                <a:latin typeface="Raleway" panose="020B0503030101060003" pitchFamily="34" charset="0"/>
                <a:ea typeface="PMingLiU" panose="02020500000000000000" pitchFamily="18" charset="-120"/>
                <a:cs typeface="Times New Roman" panose="02020603050405020304" pitchFamily="18" charset="0"/>
              </a:rPr>
              <a:t>Vastal</a:t>
            </a:r>
            <a:r>
              <a:rPr lang="en-GB" sz="2800" dirty="0">
                <a:effectLst/>
                <a:latin typeface="Raleway" panose="020B0503030101060003" pitchFamily="34" charset="0"/>
                <a:ea typeface="PMingLiU" panose="02020500000000000000" pitchFamily="18" charset="-120"/>
                <a:cs typeface="Times New Roman" panose="02020603050405020304" pitchFamily="18" charset="0"/>
              </a:rPr>
              <a:t> – a web site developer</a:t>
            </a:r>
          </a:p>
          <a:p>
            <a:pPr marL="0" indent="0" algn="l">
              <a:buNone/>
              <a:tabLst>
                <a:tab pos="5715000" algn="r"/>
              </a:tabLst>
            </a:pPr>
            <a:endParaRPr lang="en-GB" sz="28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r>
              <a:rPr lang="en-US" sz="2800" dirty="0">
                <a:effectLst/>
                <a:latin typeface="Raleway" panose="020B0503030101060003" pitchFamily="34" charset="0"/>
                <a:ea typeface="PMingLiU" panose="02020500000000000000" pitchFamily="18" charset="-120"/>
                <a:cs typeface="Times New Roman" panose="02020603050405020304" pitchFamily="18" charset="0"/>
              </a:rPr>
              <a:t>Cost of project team: £500 per day worked plus all their travel and hotel expenses.</a:t>
            </a:r>
            <a:endParaRPr lang="en-GB" sz="28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buNone/>
            </a:pPr>
            <a:endParaRPr lang="en-GB" dirty="0"/>
          </a:p>
        </p:txBody>
      </p:sp>
      <p:graphicFrame>
        <p:nvGraphicFramePr>
          <p:cNvPr id="4" name="Table 3">
            <a:extLst>
              <a:ext uri="{FF2B5EF4-FFF2-40B4-BE49-F238E27FC236}">
                <a16:creationId xmlns:a16="http://schemas.microsoft.com/office/drawing/2014/main" id="{420C2432-B976-4415-9BFB-A25D3D5B9160}"/>
              </a:ext>
            </a:extLst>
          </p:cNvPr>
          <p:cNvGraphicFramePr>
            <a:graphicFrameLocks noGrp="1"/>
          </p:cNvGraphicFramePr>
          <p:nvPr/>
        </p:nvGraphicFramePr>
        <p:xfrm>
          <a:off x="5913122" y="1402903"/>
          <a:ext cx="6172198" cy="2468880"/>
        </p:xfrm>
        <a:graphic>
          <a:graphicData uri="http://schemas.openxmlformats.org/drawingml/2006/table">
            <a:tbl>
              <a:tblPr firstRow="1">
                <a:tableStyleId>{5940675A-B579-460E-94D1-54222C63F5DA}</a:tableStyleId>
              </a:tblPr>
              <a:tblGrid>
                <a:gridCol w="1059178">
                  <a:extLst>
                    <a:ext uri="{9D8B030D-6E8A-4147-A177-3AD203B41FA5}">
                      <a16:colId xmlns:a16="http://schemas.microsoft.com/office/drawing/2014/main" val="1993535920"/>
                    </a:ext>
                  </a:extLst>
                </a:gridCol>
                <a:gridCol w="3383280">
                  <a:extLst>
                    <a:ext uri="{9D8B030D-6E8A-4147-A177-3AD203B41FA5}">
                      <a16:colId xmlns:a16="http://schemas.microsoft.com/office/drawing/2014/main" val="3663704146"/>
                    </a:ext>
                  </a:extLst>
                </a:gridCol>
                <a:gridCol w="1729740">
                  <a:extLst>
                    <a:ext uri="{9D8B030D-6E8A-4147-A177-3AD203B41FA5}">
                      <a16:colId xmlns:a16="http://schemas.microsoft.com/office/drawing/2014/main" val="1438251597"/>
                    </a:ext>
                  </a:extLst>
                </a:gridCol>
              </a:tblGrid>
              <a:tr h="160655">
                <a:tc>
                  <a:txBody>
                    <a:bodyPr/>
                    <a:lstStyle/>
                    <a:p>
                      <a:pPr marL="0" marR="160020" indent="0" algn="l">
                        <a:spcAft>
                          <a:spcPts val="0"/>
                        </a:spcAft>
                      </a:pPr>
                      <a:r>
                        <a:rPr lang="en-GB" sz="1800" b="1" dirty="0">
                          <a:effectLst/>
                          <a:latin typeface="Raleway" panose="020B0503030101060003" pitchFamily="34" charset="0"/>
                        </a:rPr>
                        <a:t>Task</a:t>
                      </a:r>
                      <a:endParaRPr lang="en-GB" sz="1800" b="1"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b="1">
                          <a:effectLst/>
                          <a:latin typeface="Raleway" panose="020B0503030101060003" pitchFamily="34" charset="0"/>
                        </a:rPr>
                        <a:t>Description</a:t>
                      </a:r>
                      <a:endParaRPr lang="en-GB" sz="1800" b="1">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b="1" dirty="0">
                          <a:effectLst/>
                          <a:latin typeface="Raleway" panose="020B0503030101060003" pitchFamily="34" charset="0"/>
                        </a:rPr>
                        <a:t>Duration</a:t>
                      </a:r>
                      <a:endParaRPr lang="en-GB" sz="1800" b="1"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3652696426"/>
                  </a:ext>
                </a:extLst>
              </a:tr>
              <a:tr h="160655">
                <a:tc>
                  <a:txBody>
                    <a:bodyPr/>
                    <a:lstStyle/>
                    <a:p>
                      <a:pPr marR="160020" indent="279400" algn="l">
                        <a:spcAft>
                          <a:spcPts val="0"/>
                        </a:spcAft>
                      </a:pPr>
                      <a:r>
                        <a:rPr lang="en-GB" sz="1800" dirty="0">
                          <a:effectLst/>
                          <a:latin typeface="Raleway" panose="020B0503030101060003" pitchFamily="34" charset="0"/>
                        </a:rPr>
                        <a:t>A</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dirty="0">
                          <a:effectLst/>
                          <a:latin typeface="Raleway" panose="020B0503030101060003" pitchFamily="34" charset="0"/>
                        </a:rPr>
                        <a:t>Systems Analysis &amp; Design </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a:effectLst/>
                          <a:latin typeface="Raleway" panose="020B0503030101060003" pitchFamily="34" charset="0"/>
                        </a:rPr>
                        <a:t>5 days</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1095792715"/>
                  </a:ext>
                </a:extLst>
              </a:tr>
              <a:tr h="160655">
                <a:tc>
                  <a:txBody>
                    <a:bodyPr/>
                    <a:lstStyle/>
                    <a:p>
                      <a:pPr marR="160020" indent="279400" algn="l">
                        <a:spcAft>
                          <a:spcPts val="0"/>
                        </a:spcAft>
                      </a:pPr>
                      <a:r>
                        <a:rPr lang="en-GB" sz="1800">
                          <a:effectLst/>
                          <a:latin typeface="Raleway" panose="020B0503030101060003" pitchFamily="34" charset="0"/>
                        </a:rPr>
                        <a:t>B</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dirty="0">
                          <a:effectLst/>
                          <a:latin typeface="Raleway" panose="020B0503030101060003" pitchFamily="34" charset="0"/>
                        </a:rPr>
                        <a:t>Buyer Interface Design</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a:effectLst/>
                          <a:latin typeface="Raleway" panose="020B0503030101060003" pitchFamily="34" charset="0"/>
                        </a:rPr>
                        <a:t>9 days</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56394353"/>
                  </a:ext>
                </a:extLst>
              </a:tr>
              <a:tr h="160655">
                <a:tc>
                  <a:txBody>
                    <a:bodyPr/>
                    <a:lstStyle/>
                    <a:p>
                      <a:pPr marR="160020" indent="279400" algn="l">
                        <a:spcAft>
                          <a:spcPts val="0"/>
                        </a:spcAft>
                      </a:pPr>
                      <a:r>
                        <a:rPr lang="en-GB" sz="1800">
                          <a:effectLst/>
                          <a:latin typeface="Raleway" panose="020B0503030101060003" pitchFamily="34" charset="0"/>
                        </a:rPr>
                        <a:t>C</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a:effectLst/>
                          <a:latin typeface="Raleway" panose="020B0503030101060003" pitchFamily="34" charset="0"/>
                        </a:rPr>
                        <a:t>Buyer database configuration</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a:effectLst/>
                          <a:latin typeface="Raleway" panose="020B0503030101060003" pitchFamily="34" charset="0"/>
                        </a:rPr>
                        <a:t>22 days</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1686590840"/>
                  </a:ext>
                </a:extLst>
              </a:tr>
              <a:tr h="182245">
                <a:tc>
                  <a:txBody>
                    <a:bodyPr/>
                    <a:lstStyle/>
                    <a:p>
                      <a:pPr marR="160020" indent="279400" algn="l">
                        <a:spcAft>
                          <a:spcPts val="0"/>
                        </a:spcAft>
                      </a:pPr>
                      <a:r>
                        <a:rPr lang="en-GB" sz="1800">
                          <a:effectLst/>
                          <a:latin typeface="Raleway" panose="020B0503030101060003" pitchFamily="34" charset="0"/>
                        </a:rPr>
                        <a:t>D</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a:effectLst/>
                          <a:latin typeface="Raleway" panose="020B0503030101060003" pitchFamily="34" charset="0"/>
                        </a:rPr>
                        <a:t>Supplier database configuration</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dirty="0">
                          <a:effectLst/>
                          <a:latin typeface="Raleway" panose="020B0503030101060003" pitchFamily="34" charset="0"/>
                        </a:rPr>
                        <a:t>17 days</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3661639826"/>
                  </a:ext>
                </a:extLst>
              </a:tr>
              <a:tr h="160655">
                <a:tc>
                  <a:txBody>
                    <a:bodyPr/>
                    <a:lstStyle/>
                    <a:p>
                      <a:pPr marR="160020" indent="279400" algn="l">
                        <a:spcAft>
                          <a:spcPts val="0"/>
                        </a:spcAft>
                      </a:pPr>
                      <a:r>
                        <a:rPr lang="en-GB" sz="1800">
                          <a:effectLst/>
                          <a:latin typeface="Raleway" panose="020B0503030101060003" pitchFamily="34" charset="0"/>
                        </a:rPr>
                        <a:t>E</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dirty="0">
                          <a:effectLst/>
                          <a:latin typeface="Raleway" panose="020B0503030101060003" pitchFamily="34" charset="0"/>
                        </a:rPr>
                        <a:t>Load supplier data records</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dirty="0">
                          <a:effectLst/>
                          <a:latin typeface="Raleway" panose="020B0503030101060003" pitchFamily="34" charset="0"/>
                        </a:rPr>
                        <a:t>7 days</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855433466"/>
                  </a:ext>
                </a:extLst>
              </a:tr>
              <a:tr h="160655">
                <a:tc>
                  <a:txBody>
                    <a:bodyPr/>
                    <a:lstStyle/>
                    <a:p>
                      <a:pPr marR="160020" indent="279400" algn="l">
                        <a:spcAft>
                          <a:spcPts val="0"/>
                        </a:spcAft>
                      </a:pPr>
                      <a:r>
                        <a:rPr lang="en-GB" sz="1800">
                          <a:effectLst/>
                          <a:latin typeface="Raleway" panose="020B0503030101060003" pitchFamily="34" charset="0"/>
                        </a:rPr>
                        <a:t>F</a:t>
                      </a:r>
                      <a:endParaRPr lang="en-GB" sz="18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1800" dirty="0">
                          <a:effectLst/>
                          <a:latin typeface="Raleway" panose="020B0503030101060003" pitchFamily="34" charset="0"/>
                        </a:rPr>
                        <a:t>Test and implementation</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1800" dirty="0">
                          <a:effectLst/>
                          <a:latin typeface="Raleway" panose="020B0503030101060003" pitchFamily="34" charset="0"/>
                        </a:rPr>
                        <a:t>10 days</a:t>
                      </a:r>
                      <a:endParaRPr lang="en-GB" sz="18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893537989"/>
                  </a:ext>
                </a:extLst>
              </a:tr>
            </a:tbl>
          </a:graphicData>
        </a:graphic>
      </p:graphicFrame>
      <p:grpSp>
        <p:nvGrpSpPr>
          <p:cNvPr id="5" name="Group 4" descr="network diagram for seminar exercise">
            <a:extLst>
              <a:ext uri="{FF2B5EF4-FFF2-40B4-BE49-F238E27FC236}">
                <a16:creationId xmlns:a16="http://schemas.microsoft.com/office/drawing/2014/main" id="{86E0A1B6-C043-4483-9BEF-D7C4E2E88A18}"/>
              </a:ext>
            </a:extLst>
          </p:cNvPr>
          <p:cNvGrpSpPr/>
          <p:nvPr/>
        </p:nvGrpSpPr>
        <p:grpSpPr>
          <a:xfrm>
            <a:off x="5698671" y="4007751"/>
            <a:ext cx="6470712" cy="1598202"/>
            <a:chOff x="939282" y="1199610"/>
            <a:chExt cx="8212897" cy="2122932"/>
          </a:xfrm>
        </p:grpSpPr>
        <p:sp>
          <p:nvSpPr>
            <p:cNvPr id="6" name="Rectangle 35">
              <a:extLst>
                <a:ext uri="{FF2B5EF4-FFF2-40B4-BE49-F238E27FC236}">
                  <a16:creationId xmlns:a16="http://schemas.microsoft.com/office/drawing/2014/main" id="{4CEBBE0D-9990-4AD7-8AF2-FC5AD383A213}"/>
                </a:ext>
              </a:extLst>
            </p:cNvPr>
            <p:cNvSpPr>
              <a:spLocks noChangeArrowheads="1"/>
            </p:cNvSpPr>
            <p:nvPr/>
          </p:nvSpPr>
          <p:spPr bwMode="auto">
            <a:xfrm>
              <a:off x="939282" y="1885410"/>
              <a:ext cx="1371600" cy="6858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7" name="Text Box 36">
              <a:extLst>
                <a:ext uri="{FF2B5EF4-FFF2-40B4-BE49-F238E27FC236}">
                  <a16:creationId xmlns:a16="http://schemas.microsoft.com/office/drawing/2014/main" id="{9885D58A-01D8-40A7-B56B-AF060DBA00DC}"/>
                </a:ext>
              </a:extLst>
            </p:cNvPr>
            <p:cNvSpPr txBox="1">
              <a:spLocks noChangeArrowheads="1"/>
            </p:cNvSpPr>
            <p:nvPr/>
          </p:nvSpPr>
          <p:spPr bwMode="auto">
            <a:xfrm>
              <a:off x="1015482" y="1956848"/>
              <a:ext cx="1036017"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p:txBody>
        </p:sp>
        <p:sp>
          <p:nvSpPr>
            <p:cNvPr id="8" name="Rectangle 37">
              <a:extLst>
                <a:ext uri="{FF2B5EF4-FFF2-40B4-BE49-F238E27FC236}">
                  <a16:creationId xmlns:a16="http://schemas.microsoft.com/office/drawing/2014/main" id="{B2A68BC3-2120-44BA-8057-66EBAAE7531C}"/>
                </a:ext>
              </a:extLst>
            </p:cNvPr>
            <p:cNvSpPr>
              <a:spLocks noChangeArrowheads="1"/>
            </p:cNvSpPr>
            <p:nvPr/>
          </p:nvSpPr>
          <p:spPr bwMode="auto">
            <a:xfrm>
              <a:off x="3377682" y="1199610"/>
              <a:ext cx="1371600" cy="6858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9" name="Text Box 38">
              <a:extLst>
                <a:ext uri="{FF2B5EF4-FFF2-40B4-BE49-F238E27FC236}">
                  <a16:creationId xmlns:a16="http://schemas.microsoft.com/office/drawing/2014/main" id="{1ED18A11-EE6E-4533-A562-6F365492C4AE}"/>
                </a:ext>
              </a:extLst>
            </p:cNvPr>
            <p:cNvSpPr txBox="1">
              <a:spLocks noChangeArrowheads="1"/>
            </p:cNvSpPr>
            <p:nvPr/>
          </p:nvSpPr>
          <p:spPr bwMode="auto">
            <a:xfrm>
              <a:off x="3453882" y="1271049"/>
              <a:ext cx="105026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p:txBody>
        </p:sp>
        <p:sp>
          <p:nvSpPr>
            <p:cNvPr id="11" name="Rectangle 39">
              <a:extLst>
                <a:ext uri="{FF2B5EF4-FFF2-40B4-BE49-F238E27FC236}">
                  <a16:creationId xmlns:a16="http://schemas.microsoft.com/office/drawing/2014/main" id="{D2E4A0AE-7F36-455B-9B67-A9D020E7EC9B}"/>
                </a:ext>
              </a:extLst>
            </p:cNvPr>
            <p:cNvSpPr>
              <a:spLocks noChangeArrowheads="1"/>
            </p:cNvSpPr>
            <p:nvPr/>
          </p:nvSpPr>
          <p:spPr bwMode="auto">
            <a:xfrm>
              <a:off x="3453882" y="2588124"/>
              <a:ext cx="13716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853A62CF-306F-48A2-9C49-4AA9F6C4AB95}"/>
                </a:ext>
              </a:extLst>
            </p:cNvPr>
            <p:cNvSpPr txBox="1">
              <a:spLocks noChangeArrowheads="1"/>
            </p:cNvSpPr>
            <p:nvPr/>
          </p:nvSpPr>
          <p:spPr bwMode="auto">
            <a:xfrm>
              <a:off x="3530082" y="2657974"/>
              <a:ext cx="132696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p:txBody>
        </p:sp>
        <p:sp>
          <p:nvSpPr>
            <p:cNvPr id="13" name="Line 41">
              <a:extLst>
                <a:ext uri="{FF2B5EF4-FFF2-40B4-BE49-F238E27FC236}">
                  <a16:creationId xmlns:a16="http://schemas.microsoft.com/office/drawing/2014/main" id="{7F4ECAA1-DB07-484E-B8F6-DDC67BFF32C2}"/>
                </a:ext>
              </a:extLst>
            </p:cNvPr>
            <p:cNvSpPr>
              <a:spLocks noChangeShapeType="1"/>
            </p:cNvSpPr>
            <p:nvPr/>
          </p:nvSpPr>
          <p:spPr bwMode="auto">
            <a:xfrm flipV="1">
              <a:off x="2310882" y="1504410"/>
              <a:ext cx="1066800" cy="762000"/>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D2872AC7-0D26-41CD-B643-131DEA5E1EC2}"/>
                </a:ext>
              </a:extLst>
            </p:cNvPr>
            <p:cNvSpPr>
              <a:spLocks noChangeShapeType="1"/>
            </p:cNvSpPr>
            <p:nvPr/>
          </p:nvSpPr>
          <p:spPr bwMode="auto">
            <a:xfrm>
              <a:off x="2310882" y="2418810"/>
              <a:ext cx="1143000" cy="3048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5" name="Rectangle 35">
              <a:extLst>
                <a:ext uri="{FF2B5EF4-FFF2-40B4-BE49-F238E27FC236}">
                  <a16:creationId xmlns:a16="http://schemas.microsoft.com/office/drawing/2014/main" id="{0AB45C39-042A-4F8E-947C-C76F3DEC7AF6}"/>
                </a:ext>
              </a:extLst>
            </p:cNvPr>
            <p:cNvSpPr>
              <a:spLocks noChangeArrowheads="1"/>
            </p:cNvSpPr>
            <p:nvPr/>
          </p:nvSpPr>
          <p:spPr bwMode="auto">
            <a:xfrm>
              <a:off x="5268844" y="1247626"/>
              <a:ext cx="1371600" cy="68579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Text Box 36">
              <a:extLst>
                <a:ext uri="{FF2B5EF4-FFF2-40B4-BE49-F238E27FC236}">
                  <a16:creationId xmlns:a16="http://schemas.microsoft.com/office/drawing/2014/main" id="{3EBC87EE-33F5-4D56-AC9B-50F588161355}"/>
                </a:ext>
              </a:extLst>
            </p:cNvPr>
            <p:cNvSpPr txBox="1">
              <a:spLocks noChangeArrowheads="1"/>
            </p:cNvSpPr>
            <p:nvPr/>
          </p:nvSpPr>
          <p:spPr bwMode="auto">
            <a:xfrm>
              <a:off x="5345043" y="1319065"/>
              <a:ext cx="1353415"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p:txBody>
        </p:sp>
        <p:sp>
          <p:nvSpPr>
            <p:cNvPr id="17" name="Rectangle 37">
              <a:extLst>
                <a:ext uri="{FF2B5EF4-FFF2-40B4-BE49-F238E27FC236}">
                  <a16:creationId xmlns:a16="http://schemas.microsoft.com/office/drawing/2014/main" id="{46F1B962-2DCA-4F12-B93C-04E4DFA8888B}"/>
                </a:ext>
              </a:extLst>
            </p:cNvPr>
            <p:cNvSpPr>
              <a:spLocks noChangeArrowheads="1"/>
            </p:cNvSpPr>
            <p:nvPr/>
          </p:nvSpPr>
          <p:spPr bwMode="auto">
            <a:xfrm>
              <a:off x="5202648" y="2636743"/>
              <a:ext cx="1371600" cy="68579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8" name="Text Box 38">
              <a:extLst>
                <a:ext uri="{FF2B5EF4-FFF2-40B4-BE49-F238E27FC236}">
                  <a16:creationId xmlns:a16="http://schemas.microsoft.com/office/drawing/2014/main" id="{09BCDB87-2063-412F-87FB-71E19F0CBD60}"/>
                </a:ext>
              </a:extLst>
            </p:cNvPr>
            <p:cNvSpPr txBox="1">
              <a:spLocks noChangeArrowheads="1"/>
            </p:cNvSpPr>
            <p:nvPr/>
          </p:nvSpPr>
          <p:spPr bwMode="auto">
            <a:xfrm>
              <a:off x="5214648" y="2642880"/>
              <a:ext cx="1040086"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p:txBody>
        </p:sp>
        <p:sp>
          <p:nvSpPr>
            <p:cNvPr id="19" name="Line 41">
              <a:extLst>
                <a:ext uri="{FF2B5EF4-FFF2-40B4-BE49-F238E27FC236}">
                  <a16:creationId xmlns:a16="http://schemas.microsoft.com/office/drawing/2014/main" id="{59433A33-02AA-439F-923C-197703173613}"/>
                </a:ext>
              </a:extLst>
            </p:cNvPr>
            <p:cNvSpPr>
              <a:spLocks noChangeShapeType="1"/>
            </p:cNvSpPr>
            <p:nvPr/>
          </p:nvSpPr>
          <p:spPr bwMode="auto">
            <a:xfrm>
              <a:off x="6640444" y="1609054"/>
              <a:ext cx="1063936" cy="8097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0" name="Rectangle 39">
              <a:extLst>
                <a:ext uri="{FF2B5EF4-FFF2-40B4-BE49-F238E27FC236}">
                  <a16:creationId xmlns:a16="http://schemas.microsoft.com/office/drawing/2014/main" id="{E80D7E4E-85AE-474D-BE14-982E89FB23E4}"/>
                </a:ext>
              </a:extLst>
            </p:cNvPr>
            <p:cNvSpPr>
              <a:spLocks noChangeArrowheads="1"/>
            </p:cNvSpPr>
            <p:nvPr/>
          </p:nvSpPr>
          <p:spPr bwMode="auto">
            <a:xfrm>
              <a:off x="7780579" y="2018347"/>
              <a:ext cx="1371600" cy="68579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C9CF20A1-35AD-4DCE-955D-CC7E311FA56C}"/>
                </a:ext>
              </a:extLst>
            </p:cNvPr>
            <p:cNvSpPr txBox="1">
              <a:spLocks noChangeArrowheads="1"/>
            </p:cNvSpPr>
            <p:nvPr/>
          </p:nvSpPr>
          <p:spPr bwMode="auto">
            <a:xfrm>
              <a:off x="7791707" y="2012788"/>
              <a:ext cx="1347311" cy="61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p:txBody>
        </p:sp>
        <p:sp>
          <p:nvSpPr>
            <p:cNvPr id="22" name="Line 41">
              <a:extLst>
                <a:ext uri="{FF2B5EF4-FFF2-40B4-BE49-F238E27FC236}">
                  <a16:creationId xmlns:a16="http://schemas.microsoft.com/office/drawing/2014/main" id="{5F637D8B-E080-4222-BEC3-9E93C12CA902}"/>
                </a:ext>
              </a:extLst>
            </p:cNvPr>
            <p:cNvSpPr>
              <a:spLocks noChangeShapeType="1"/>
            </p:cNvSpPr>
            <p:nvPr/>
          </p:nvSpPr>
          <p:spPr bwMode="auto">
            <a:xfrm>
              <a:off x="4749282" y="1504410"/>
              <a:ext cx="539803" cy="0"/>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1">
              <a:extLst>
                <a:ext uri="{FF2B5EF4-FFF2-40B4-BE49-F238E27FC236}">
                  <a16:creationId xmlns:a16="http://schemas.microsoft.com/office/drawing/2014/main" id="{0809399F-3B4B-410A-A088-C2667B0B90BA}"/>
                </a:ext>
              </a:extLst>
            </p:cNvPr>
            <p:cNvSpPr>
              <a:spLocks noChangeShapeType="1"/>
            </p:cNvSpPr>
            <p:nvPr/>
          </p:nvSpPr>
          <p:spPr bwMode="auto">
            <a:xfrm flipV="1">
              <a:off x="4834689" y="3001961"/>
              <a:ext cx="379957"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Line 42">
              <a:extLst>
                <a:ext uri="{FF2B5EF4-FFF2-40B4-BE49-F238E27FC236}">
                  <a16:creationId xmlns:a16="http://schemas.microsoft.com/office/drawing/2014/main" id="{ECAF0771-3E9D-44ED-8D59-DEEFE5FBD95C}"/>
                </a:ext>
              </a:extLst>
            </p:cNvPr>
            <p:cNvSpPr>
              <a:spLocks noChangeShapeType="1"/>
            </p:cNvSpPr>
            <p:nvPr/>
          </p:nvSpPr>
          <p:spPr bwMode="auto">
            <a:xfrm flipV="1">
              <a:off x="6557478" y="2514540"/>
              <a:ext cx="1143000" cy="4719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116028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BFF5-0834-4049-992A-D2825834EFE7}"/>
              </a:ext>
            </a:extLst>
          </p:cNvPr>
          <p:cNvSpPr>
            <a:spLocks noGrp="1"/>
          </p:cNvSpPr>
          <p:nvPr>
            <p:ph type="title"/>
          </p:nvPr>
        </p:nvSpPr>
        <p:spPr>
          <a:xfrm>
            <a:off x="1844298" y="61306"/>
            <a:ext cx="8982559" cy="1325563"/>
          </a:xfrm>
        </p:spPr>
        <p:txBody>
          <a:bodyPr>
            <a:normAutofit/>
          </a:bodyPr>
          <a:lstStyle/>
          <a:p>
            <a:r>
              <a:rPr lang="en-GB" dirty="0">
                <a:sym typeface="Webdings" panose="05030102010509060703" pitchFamily="18" charset="2"/>
              </a:rPr>
              <a:t>Issue: Resource Skills</a:t>
            </a:r>
            <a:endParaRPr lang="en-GB" dirty="0"/>
          </a:p>
        </p:txBody>
      </p:sp>
      <p:sp>
        <p:nvSpPr>
          <p:cNvPr id="3" name="Content Placeholder 2">
            <a:extLst>
              <a:ext uri="{FF2B5EF4-FFF2-40B4-BE49-F238E27FC236}">
                <a16:creationId xmlns:a16="http://schemas.microsoft.com/office/drawing/2014/main" id="{24BC6F12-BF18-4DB0-AFF1-5CA0F354CC76}"/>
              </a:ext>
            </a:extLst>
          </p:cNvPr>
          <p:cNvSpPr>
            <a:spLocks noGrp="1"/>
          </p:cNvSpPr>
          <p:nvPr>
            <p:ph idx="1"/>
          </p:nvPr>
        </p:nvSpPr>
        <p:spPr>
          <a:xfrm>
            <a:off x="838200" y="1387476"/>
            <a:ext cx="10515600" cy="5302884"/>
          </a:xfrm>
        </p:spPr>
        <p:txBody>
          <a:bodyPr>
            <a:normAutofit/>
          </a:bodyPr>
          <a:lstStyle/>
          <a:p>
            <a:pPr marL="0" indent="0">
              <a:buNone/>
            </a:pPr>
            <a:r>
              <a:rPr lang="en-GB" dirty="0"/>
              <a:t>Paula </a:t>
            </a:r>
            <a:r>
              <a:rPr lang="en-GB" dirty="0" err="1"/>
              <a:t>Jiggins</a:t>
            </a:r>
            <a:r>
              <a:rPr lang="en-GB" dirty="0"/>
              <a:t> reviewed the project plan and made the following comment:</a:t>
            </a:r>
          </a:p>
          <a:p>
            <a:r>
              <a:rPr lang="en-GB" dirty="0"/>
              <a:t>“The task durations are realistic Malik, but you seem to have overlooked who does what. </a:t>
            </a:r>
          </a:p>
          <a:p>
            <a:r>
              <a:rPr lang="en-GB" dirty="0"/>
              <a:t>Basically only I (Paula </a:t>
            </a:r>
            <a:r>
              <a:rPr lang="en-GB" dirty="0" err="1"/>
              <a:t>Jiggins</a:t>
            </a:r>
            <a:r>
              <a:rPr lang="en-GB" dirty="0"/>
              <a:t>) can do tasks D and C, and only </a:t>
            </a:r>
            <a:r>
              <a:rPr lang="en-GB" dirty="0" err="1"/>
              <a:t>Ranjeev</a:t>
            </a:r>
            <a:r>
              <a:rPr lang="en-GB" dirty="0"/>
              <a:t> </a:t>
            </a:r>
            <a:r>
              <a:rPr lang="en-GB" dirty="0" err="1"/>
              <a:t>Vastal</a:t>
            </a:r>
            <a:r>
              <a:rPr lang="en-GB" dirty="0"/>
              <a:t> can do task B. </a:t>
            </a:r>
          </a:p>
          <a:p>
            <a:r>
              <a:rPr lang="en-GB" dirty="0"/>
              <a:t>Either of us could do Task E alone but tasks A and F must be worked on by both of us.”</a:t>
            </a:r>
          </a:p>
          <a:p>
            <a:endParaRPr lang="en-GB" dirty="0"/>
          </a:p>
        </p:txBody>
      </p:sp>
    </p:spTree>
    <p:extLst>
      <p:ext uri="{BB962C8B-B14F-4D97-AF65-F5344CB8AC3E}">
        <p14:creationId xmlns:p14="http://schemas.microsoft.com/office/powerpoint/2010/main" val="786673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EFED-A9B4-490F-8045-C137357DB00D}"/>
              </a:ext>
            </a:extLst>
          </p:cNvPr>
          <p:cNvSpPr>
            <a:spLocks noGrp="1"/>
          </p:cNvSpPr>
          <p:nvPr>
            <p:ph type="title"/>
          </p:nvPr>
        </p:nvSpPr>
        <p:spPr>
          <a:xfrm>
            <a:off x="1604720" y="277335"/>
            <a:ext cx="7756993" cy="1325563"/>
          </a:xfrm>
        </p:spPr>
        <p:txBody>
          <a:bodyPr>
            <a:normAutofit fontScale="90000"/>
          </a:bodyPr>
          <a:lstStyle/>
          <a:p>
            <a:r>
              <a:rPr lang="en-GB" dirty="0"/>
              <a:t>Issue occurred: Resource skills effecting tasks in parallel</a:t>
            </a:r>
            <a:br>
              <a:rPr lang="en-GB" dirty="0"/>
            </a:br>
            <a:r>
              <a:rPr lang="en-GB" dirty="0"/>
              <a:t>Timing Effected</a:t>
            </a:r>
          </a:p>
        </p:txBody>
      </p:sp>
      <p:sp>
        <p:nvSpPr>
          <p:cNvPr id="3" name="Content Placeholder 2">
            <a:extLst>
              <a:ext uri="{FF2B5EF4-FFF2-40B4-BE49-F238E27FC236}">
                <a16:creationId xmlns:a16="http://schemas.microsoft.com/office/drawing/2014/main" id="{C99B2061-C18D-40AE-89A5-2C66974FC349}"/>
              </a:ext>
            </a:extLst>
          </p:cNvPr>
          <p:cNvSpPr>
            <a:spLocks noGrp="1"/>
          </p:cNvSpPr>
          <p:nvPr>
            <p:ph idx="1"/>
          </p:nvPr>
        </p:nvSpPr>
        <p:spPr>
          <a:xfrm>
            <a:off x="838200" y="1825624"/>
            <a:ext cx="10515600" cy="5032375"/>
          </a:xfrm>
        </p:spPr>
        <p:txBody>
          <a:bodyPr/>
          <a:lstStyle/>
          <a:p>
            <a:r>
              <a:rPr lang="en-GB" sz="2800" dirty="0">
                <a:effectLst/>
                <a:latin typeface="Raleway" panose="020B0503030101060003" pitchFamily="34" charset="0"/>
                <a:ea typeface="PMingLiU" panose="02020500000000000000" pitchFamily="18" charset="-120"/>
                <a:cs typeface="Times New Roman" panose="02020603050405020304" pitchFamily="18" charset="0"/>
              </a:rPr>
              <a:t>Add the resources to your table:</a:t>
            </a:r>
          </a:p>
          <a:p>
            <a:endParaRPr lang="en-GB" dirty="0">
              <a:latin typeface="Raleway" panose="020B0503030101060003" pitchFamily="34" charset="0"/>
            </a:endParaRPr>
          </a:p>
        </p:txBody>
      </p:sp>
      <p:graphicFrame>
        <p:nvGraphicFramePr>
          <p:cNvPr id="5" name="Table 4">
            <a:extLst>
              <a:ext uri="{FF2B5EF4-FFF2-40B4-BE49-F238E27FC236}">
                <a16:creationId xmlns:a16="http://schemas.microsoft.com/office/drawing/2014/main" id="{1E3AF864-57B6-48B4-9AF1-9BEDA5CC3A08}"/>
              </a:ext>
            </a:extLst>
          </p:cNvPr>
          <p:cNvGraphicFramePr>
            <a:graphicFrameLocks noGrp="1"/>
          </p:cNvGraphicFramePr>
          <p:nvPr/>
        </p:nvGraphicFramePr>
        <p:xfrm>
          <a:off x="1196339" y="2300990"/>
          <a:ext cx="10515600" cy="4613216"/>
        </p:xfrm>
        <a:graphic>
          <a:graphicData uri="http://schemas.openxmlformats.org/drawingml/2006/table">
            <a:tbl>
              <a:tblPr firstRow="1">
                <a:tableStyleId>{5940675A-B579-460E-94D1-54222C63F5DA}</a:tableStyleId>
              </a:tblPr>
              <a:tblGrid>
                <a:gridCol w="1156382">
                  <a:extLst>
                    <a:ext uri="{9D8B030D-6E8A-4147-A177-3AD203B41FA5}">
                      <a16:colId xmlns:a16="http://schemas.microsoft.com/office/drawing/2014/main" val="1993535920"/>
                    </a:ext>
                  </a:extLst>
                </a:gridCol>
                <a:gridCol w="3455059">
                  <a:extLst>
                    <a:ext uri="{9D8B030D-6E8A-4147-A177-3AD203B41FA5}">
                      <a16:colId xmlns:a16="http://schemas.microsoft.com/office/drawing/2014/main" val="3663704146"/>
                    </a:ext>
                  </a:extLst>
                </a:gridCol>
                <a:gridCol w="1663144">
                  <a:extLst>
                    <a:ext uri="{9D8B030D-6E8A-4147-A177-3AD203B41FA5}">
                      <a16:colId xmlns:a16="http://schemas.microsoft.com/office/drawing/2014/main" val="1438251597"/>
                    </a:ext>
                  </a:extLst>
                </a:gridCol>
                <a:gridCol w="1957889">
                  <a:extLst>
                    <a:ext uri="{9D8B030D-6E8A-4147-A177-3AD203B41FA5}">
                      <a16:colId xmlns:a16="http://schemas.microsoft.com/office/drawing/2014/main" val="2759639811"/>
                    </a:ext>
                  </a:extLst>
                </a:gridCol>
                <a:gridCol w="2283126">
                  <a:extLst>
                    <a:ext uri="{9D8B030D-6E8A-4147-A177-3AD203B41FA5}">
                      <a16:colId xmlns:a16="http://schemas.microsoft.com/office/drawing/2014/main" val="3425026877"/>
                    </a:ext>
                  </a:extLst>
                </a:gridCol>
              </a:tblGrid>
              <a:tr h="581496">
                <a:tc>
                  <a:txBody>
                    <a:bodyPr/>
                    <a:lstStyle/>
                    <a:p>
                      <a:pPr marL="0" marR="160020" indent="0" algn="l">
                        <a:spcAft>
                          <a:spcPts val="0"/>
                        </a:spcAft>
                      </a:pPr>
                      <a:r>
                        <a:rPr lang="en-GB" sz="2000" b="1" dirty="0">
                          <a:effectLst/>
                          <a:latin typeface="Raleway" panose="020B0503030101060003" pitchFamily="34" charset="0"/>
                        </a:rPr>
                        <a:t>Task</a:t>
                      </a:r>
                      <a:endParaRPr lang="en-GB" sz="2000" b="1"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b="1">
                          <a:effectLst/>
                          <a:latin typeface="Raleway" panose="020B0503030101060003" pitchFamily="34" charset="0"/>
                        </a:rPr>
                        <a:t>Description</a:t>
                      </a:r>
                      <a:endParaRPr lang="en-GB" sz="2000" b="1">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b="1" dirty="0">
                          <a:effectLst/>
                          <a:latin typeface="Raleway" panose="020B0503030101060003" pitchFamily="34" charset="0"/>
                        </a:rPr>
                        <a:t>Duration</a:t>
                      </a:r>
                      <a:endParaRPr lang="en-GB" sz="2000" b="1"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b="1" dirty="0">
                          <a:effectLst/>
                          <a:latin typeface="Raleway" panose="020B0503030101060003" pitchFamily="34" charset="0"/>
                          <a:ea typeface="PMingLiU" panose="02020500000000000000" pitchFamily="18" charset="-120"/>
                          <a:cs typeface="Times New Roman" panose="02020603050405020304" pitchFamily="18" charset="0"/>
                        </a:rPr>
                        <a:t>Predecessor</a:t>
                      </a:r>
                    </a:p>
                  </a:txBody>
                  <a:tcPr marL="68580" marR="68580" marT="0" marB="0">
                    <a:solidFill>
                      <a:srgbClr val="FFFFFF"/>
                    </a:solidFill>
                  </a:tcPr>
                </a:tc>
                <a:tc>
                  <a:txBody>
                    <a:bodyPr/>
                    <a:lstStyle/>
                    <a:p>
                      <a:pPr marL="45720" marR="45720" algn="l">
                        <a:spcAft>
                          <a:spcPts val="0"/>
                        </a:spcAft>
                      </a:pPr>
                      <a:r>
                        <a:rPr lang="en-GB" sz="2000" b="1" dirty="0">
                          <a:effectLst/>
                          <a:latin typeface="Raleway" panose="020B0503030101060003" pitchFamily="34" charset="0"/>
                          <a:ea typeface="PMingLiU" panose="02020500000000000000" pitchFamily="18" charset="-120"/>
                          <a:cs typeface="Times New Roman" panose="02020603050405020304" pitchFamily="18" charset="0"/>
                        </a:rPr>
                        <a:t>Resources</a:t>
                      </a:r>
                    </a:p>
                  </a:txBody>
                  <a:tcPr marL="68580" marR="68580" marT="0" marB="0">
                    <a:solidFill>
                      <a:srgbClr val="FFFFFF"/>
                    </a:solidFill>
                  </a:tcPr>
                </a:tc>
                <a:extLst>
                  <a:ext uri="{0D108BD9-81ED-4DB2-BD59-A6C34878D82A}">
                    <a16:rowId xmlns:a16="http://schemas.microsoft.com/office/drawing/2014/main" val="3652696426"/>
                  </a:ext>
                </a:extLst>
              </a:tr>
              <a:tr h="840148">
                <a:tc>
                  <a:txBody>
                    <a:bodyPr/>
                    <a:lstStyle/>
                    <a:p>
                      <a:pPr marR="160020" indent="279400" algn="l">
                        <a:spcAft>
                          <a:spcPts val="0"/>
                        </a:spcAft>
                      </a:pPr>
                      <a:r>
                        <a:rPr lang="en-GB" sz="2000" dirty="0">
                          <a:effectLst/>
                          <a:latin typeface="Raleway" panose="020B0503030101060003" pitchFamily="34" charset="0"/>
                        </a:rPr>
                        <a:t>A</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Systems Analysis &amp; Design </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rPr>
                        <a:t>5 days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Ranjeev</a:t>
                      </a:r>
                      <a:r>
                        <a:rPr lang="en-GB" sz="2000" dirty="0">
                          <a:effectLst/>
                          <a:latin typeface="Raleway" panose="020B0503030101060003" pitchFamily="34" charset="0"/>
                          <a:ea typeface="PMingLiU" panose="02020500000000000000" pitchFamily="18" charset="-120"/>
                          <a:cs typeface="Times New Roman" panose="02020603050405020304" pitchFamily="18" charset="0"/>
                        </a:rPr>
                        <a:t>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Vastal</a:t>
                      </a:r>
                      <a:r>
                        <a:rPr lang="en-GB" sz="2000" dirty="0">
                          <a:effectLst/>
                          <a:latin typeface="Raleway" panose="020B0503030101060003" pitchFamily="34" charset="0"/>
                          <a:ea typeface="PMingLiU" panose="02020500000000000000" pitchFamily="18" charset="-120"/>
                          <a:cs typeface="Times New Roman" panose="02020603050405020304" pitchFamily="18" charset="0"/>
                        </a:rPr>
                        <a:t> and Paula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Jiggins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1095792715"/>
                  </a:ext>
                </a:extLst>
              </a:tr>
              <a:tr h="566112">
                <a:tc>
                  <a:txBody>
                    <a:bodyPr/>
                    <a:lstStyle/>
                    <a:p>
                      <a:pPr marR="160020" indent="279400" algn="l">
                        <a:spcAft>
                          <a:spcPts val="0"/>
                        </a:spcAft>
                      </a:pPr>
                      <a:r>
                        <a:rPr lang="en-GB" sz="2000">
                          <a:effectLst/>
                          <a:latin typeface="Raleway" panose="020B0503030101060003" pitchFamily="34" charset="0"/>
                        </a:rPr>
                        <a:t>B</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Buyer Interface Design</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rPr>
                        <a:t>9 days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A</a:t>
                      </a:r>
                    </a:p>
                  </a:txBody>
                  <a:tcPr marL="68580" marR="68580" marT="0" marB="0">
                    <a:solidFill>
                      <a:srgbClr val="FFFFFF"/>
                    </a:solidFill>
                  </a:tcPr>
                </a:tc>
                <a:tc>
                  <a:txBody>
                    <a:bodyPr/>
                    <a:lstStyle/>
                    <a:p>
                      <a:pPr marL="45720" marR="45720" algn="l">
                        <a:spcAft>
                          <a:spcPts val="0"/>
                        </a:spcAft>
                      </a:pP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Ranjeev</a:t>
                      </a:r>
                      <a:r>
                        <a:rPr lang="en-GB" sz="2000" dirty="0">
                          <a:effectLst/>
                          <a:latin typeface="Raleway" panose="020B0503030101060003" pitchFamily="34" charset="0"/>
                          <a:ea typeface="PMingLiU" panose="02020500000000000000" pitchFamily="18" charset="-120"/>
                          <a:cs typeface="Times New Roman" panose="02020603050405020304" pitchFamily="18" charset="0"/>
                        </a:rPr>
                        <a:t>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Vastal</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56394353"/>
                  </a:ext>
                </a:extLst>
              </a:tr>
              <a:tr h="581496">
                <a:tc>
                  <a:txBody>
                    <a:bodyPr/>
                    <a:lstStyle/>
                    <a:p>
                      <a:pPr marR="160020" indent="279400" algn="l">
                        <a:spcAft>
                          <a:spcPts val="0"/>
                        </a:spcAft>
                      </a:pPr>
                      <a:r>
                        <a:rPr lang="en-GB" sz="2000">
                          <a:effectLst/>
                          <a:latin typeface="Raleway" panose="020B0503030101060003" pitchFamily="34" charset="0"/>
                        </a:rPr>
                        <a:t>C</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Buyer database configuration</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rPr>
                        <a:t>22 days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B</a:t>
                      </a: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Paula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Jiggins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1686590840"/>
                  </a:ext>
                </a:extLst>
              </a:tr>
              <a:tr h="581496">
                <a:tc>
                  <a:txBody>
                    <a:bodyPr/>
                    <a:lstStyle/>
                    <a:p>
                      <a:pPr marR="160020" indent="279400" algn="l">
                        <a:spcAft>
                          <a:spcPts val="0"/>
                        </a:spcAft>
                      </a:pPr>
                      <a:r>
                        <a:rPr lang="en-GB" sz="2000">
                          <a:effectLst/>
                          <a:latin typeface="Raleway" panose="020B0503030101060003" pitchFamily="34" charset="0"/>
                        </a:rPr>
                        <a:t>D</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Supplier database configuration</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a:effectLst/>
                          <a:latin typeface="Raleway" panose="020B0503030101060003" pitchFamily="34" charset="0"/>
                        </a:rPr>
                        <a:t>17 days</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A</a:t>
                      </a: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Paula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Jiggins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3661639826"/>
                  </a:ext>
                </a:extLst>
              </a:tr>
              <a:tr h="566112">
                <a:tc>
                  <a:txBody>
                    <a:bodyPr/>
                    <a:lstStyle/>
                    <a:p>
                      <a:pPr marR="160020" indent="279400" algn="l">
                        <a:spcAft>
                          <a:spcPts val="0"/>
                        </a:spcAft>
                      </a:pPr>
                      <a:r>
                        <a:rPr lang="en-GB" sz="2000">
                          <a:effectLst/>
                          <a:latin typeface="Raleway" panose="020B0503030101060003" pitchFamily="34" charset="0"/>
                        </a:rPr>
                        <a:t>E</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Load supplier data records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rPr>
                        <a:t>7 days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D</a:t>
                      </a: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RV or PJ</a:t>
                      </a:r>
                    </a:p>
                  </a:txBody>
                  <a:tcPr marL="68580" marR="68580" marT="0" marB="0">
                    <a:solidFill>
                      <a:srgbClr val="FFFFFF"/>
                    </a:solidFill>
                  </a:tcPr>
                </a:tc>
                <a:extLst>
                  <a:ext uri="{0D108BD9-81ED-4DB2-BD59-A6C34878D82A}">
                    <a16:rowId xmlns:a16="http://schemas.microsoft.com/office/drawing/2014/main" val="855433466"/>
                  </a:ext>
                </a:extLst>
              </a:tr>
              <a:tr h="840148">
                <a:tc>
                  <a:txBody>
                    <a:bodyPr/>
                    <a:lstStyle/>
                    <a:p>
                      <a:pPr marR="160020" indent="279400" algn="l">
                        <a:spcAft>
                          <a:spcPts val="0"/>
                        </a:spcAft>
                      </a:pPr>
                      <a:r>
                        <a:rPr lang="en-GB" sz="2000">
                          <a:effectLst/>
                          <a:latin typeface="Raleway" panose="020B0503030101060003" pitchFamily="34" charset="0"/>
                        </a:rPr>
                        <a:t>F</a:t>
                      </a:r>
                      <a:endParaRPr lang="en-GB" sz="200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107315" algn="l">
                        <a:spcAft>
                          <a:spcPts val="0"/>
                        </a:spcAft>
                      </a:pPr>
                      <a:r>
                        <a:rPr lang="en-GB" sz="2000" dirty="0">
                          <a:effectLst/>
                          <a:latin typeface="Raleway" panose="020B0503030101060003" pitchFamily="34" charset="0"/>
                        </a:rPr>
                        <a:t>Test and implementation</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rPr>
                        <a:t>10 days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tc>
                  <a:txBody>
                    <a:bodyPr/>
                    <a:lstStyle/>
                    <a:p>
                      <a:pPr marL="45720" marR="45720" algn="l">
                        <a:spcAft>
                          <a:spcPts val="0"/>
                        </a:spcAft>
                      </a:pPr>
                      <a:r>
                        <a:rPr lang="en-GB" sz="2000" dirty="0">
                          <a:effectLst/>
                          <a:latin typeface="Raleway" panose="020B0503030101060003" pitchFamily="34" charset="0"/>
                          <a:ea typeface="PMingLiU" panose="02020500000000000000" pitchFamily="18" charset="-120"/>
                          <a:cs typeface="Times New Roman" panose="02020603050405020304" pitchFamily="18" charset="0"/>
                        </a:rPr>
                        <a:t>C, E</a:t>
                      </a:r>
                    </a:p>
                  </a:txBody>
                  <a:tcPr marL="68580" marR="68580" marT="0" marB="0">
                    <a:solidFill>
                      <a:srgbClr val="FFFFFF"/>
                    </a:solidFill>
                  </a:tcPr>
                </a:tc>
                <a:tc>
                  <a:txBody>
                    <a:bodyPr/>
                    <a:lstStyle/>
                    <a:p>
                      <a:pPr marL="45720" marR="45720" lvl="0" indent="0" algn="l" defTabSz="914400" rtl="0" eaLnBrk="1" fontAlgn="auto" latinLnBrk="0" hangingPunct="1">
                        <a:lnSpc>
                          <a:spcPct val="100000"/>
                        </a:lnSpc>
                        <a:spcBef>
                          <a:spcPts val="0"/>
                        </a:spcBef>
                        <a:spcAft>
                          <a:spcPts val="0"/>
                        </a:spcAft>
                        <a:buClrTx/>
                        <a:buSzTx/>
                        <a:buFontTx/>
                        <a:buNone/>
                        <a:tabLst/>
                        <a:defRPr/>
                      </a:pP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Ranjeev</a:t>
                      </a:r>
                      <a:r>
                        <a:rPr lang="en-GB" sz="2000" dirty="0">
                          <a:effectLst/>
                          <a:latin typeface="Raleway" panose="020B0503030101060003" pitchFamily="34" charset="0"/>
                          <a:ea typeface="PMingLiU" panose="02020500000000000000" pitchFamily="18" charset="-120"/>
                          <a:cs typeface="Times New Roman" panose="02020603050405020304" pitchFamily="18" charset="0"/>
                        </a:rPr>
                        <a:t>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Vastal</a:t>
                      </a:r>
                      <a:r>
                        <a:rPr lang="en-GB" sz="2000" dirty="0">
                          <a:effectLst/>
                          <a:latin typeface="Raleway" panose="020B0503030101060003" pitchFamily="34" charset="0"/>
                          <a:ea typeface="PMingLiU" panose="02020500000000000000" pitchFamily="18" charset="-120"/>
                          <a:cs typeface="Times New Roman" panose="02020603050405020304" pitchFamily="18" charset="0"/>
                        </a:rPr>
                        <a:t> and Paula </a:t>
                      </a:r>
                      <a:r>
                        <a:rPr lang="en-GB" sz="2000" dirty="0" err="1">
                          <a:effectLst/>
                          <a:latin typeface="Raleway" panose="020B0503030101060003" pitchFamily="34" charset="0"/>
                          <a:ea typeface="PMingLiU" panose="02020500000000000000" pitchFamily="18" charset="-120"/>
                          <a:cs typeface="Times New Roman" panose="02020603050405020304" pitchFamily="18" charset="0"/>
                        </a:rPr>
                        <a:t>Jiggins</a:t>
                      </a:r>
                      <a:endParaRPr lang="en-GB" sz="2000" dirty="0">
                        <a:effectLst/>
                        <a:latin typeface="Raleway" panose="020B0503030101060003" pitchFamily="34" charset="0"/>
                        <a:ea typeface="PMingLiU" panose="02020500000000000000" pitchFamily="18" charset="-120"/>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893537989"/>
                  </a:ext>
                </a:extLst>
              </a:tr>
            </a:tbl>
          </a:graphicData>
        </a:graphic>
      </p:graphicFrame>
    </p:spTree>
    <p:extLst>
      <p:ext uri="{BB962C8B-B14F-4D97-AF65-F5344CB8AC3E}">
        <p14:creationId xmlns:p14="http://schemas.microsoft.com/office/powerpoint/2010/main" val="3976433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2C02-1C80-4C09-8617-C6D62B909AC0}"/>
              </a:ext>
            </a:extLst>
          </p:cNvPr>
          <p:cNvSpPr>
            <a:spLocks noGrp="1"/>
          </p:cNvSpPr>
          <p:nvPr>
            <p:ph type="title"/>
          </p:nvPr>
        </p:nvSpPr>
        <p:spPr>
          <a:xfrm>
            <a:off x="1844298" y="61306"/>
            <a:ext cx="6630231" cy="1325563"/>
          </a:xfrm>
        </p:spPr>
        <p:txBody>
          <a:bodyPr>
            <a:normAutofit/>
          </a:bodyPr>
          <a:lstStyle/>
          <a:p>
            <a:r>
              <a:rPr lang="en-GB" dirty="0"/>
              <a:t>Identify what is causing the bottleneck</a:t>
            </a:r>
          </a:p>
        </p:txBody>
      </p:sp>
      <p:sp>
        <p:nvSpPr>
          <p:cNvPr id="3" name="Content Placeholder 2">
            <a:extLst>
              <a:ext uri="{FF2B5EF4-FFF2-40B4-BE49-F238E27FC236}">
                <a16:creationId xmlns:a16="http://schemas.microsoft.com/office/drawing/2014/main" id="{A98F3BEC-3729-47BF-BC4D-2F86E9C209BF}"/>
              </a:ext>
            </a:extLst>
          </p:cNvPr>
          <p:cNvSpPr>
            <a:spLocks noGrp="1"/>
          </p:cNvSpPr>
          <p:nvPr>
            <p:ph idx="1"/>
          </p:nvPr>
        </p:nvSpPr>
        <p:spPr>
          <a:xfrm>
            <a:off x="2963636" y="1825625"/>
            <a:ext cx="8390164" cy="4351338"/>
          </a:xfrm>
        </p:spPr>
        <p:txBody>
          <a:bodyPr>
            <a:normAutofit/>
          </a:bodyPr>
          <a:lstStyle/>
          <a:p>
            <a:pPr marL="0" indent="0">
              <a:buNone/>
            </a:pPr>
            <a:r>
              <a:rPr lang="en-GB" sz="3600" dirty="0"/>
              <a:t>What is the constraint?</a:t>
            </a:r>
          </a:p>
          <a:p>
            <a:pPr marL="0" indent="0">
              <a:buNone/>
            </a:pPr>
            <a:r>
              <a:rPr lang="en-GB" sz="3600" dirty="0">
                <a:sym typeface="Webdings" panose="05030102010509060703" pitchFamily="18" charset="2"/>
              </a:rPr>
              <a:t></a:t>
            </a:r>
            <a:r>
              <a:rPr lang="en-GB" sz="3600" b="1" dirty="0"/>
              <a:t>What is slowing the project down?</a:t>
            </a:r>
          </a:p>
          <a:p>
            <a:r>
              <a:rPr lang="en-GB" dirty="0"/>
              <a:t>Is it the Critical path?</a:t>
            </a:r>
          </a:p>
          <a:p>
            <a:r>
              <a:rPr lang="en-GB" dirty="0"/>
              <a:t>Is it a resource constraints: availability, skills, etc.?</a:t>
            </a:r>
          </a:p>
          <a:p>
            <a:r>
              <a:rPr lang="en-GB" dirty="0"/>
              <a:t>Is it an immovable dates?</a:t>
            </a:r>
          </a:p>
          <a:p>
            <a:r>
              <a:rPr lang="en-GB" dirty="0"/>
              <a:t>Is it psychological  and/or cultural aspects – behaviours, practices, customs?</a:t>
            </a:r>
          </a:p>
          <a:p>
            <a:endParaRPr lang="en-GB" dirty="0"/>
          </a:p>
        </p:txBody>
      </p:sp>
      <p:pic>
        <p:nvPicPr>
          <p:cNvPr id="4" name="Graphic 3" descr="Bottle outline">
            <a:extLst>
              <a:ext uri="{FF2B5EF4-FFF2-40B4-BE49-F238E27FC236}">
                <a16:creationId xmlns:a16="http://schemas.microsoft.com/office/drawing/2014/main" id="{8D5200CE-117A-4B20-A1F2-A57780AAC0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760604" y="2191648"/>
            <a:ext cx="6769619" cy="2315476"/>
          </a:xfrm>
          <a:prstGeom prst="rect">
            <a:avLst/>
          </a:prstGeom>
        </p:spPr>
      </p:pic>
      <p:sp>
        <p:nvSpPr>
          <p:cNvPr id="5" name="TextBox 4">
            <a:extLst>
              <a:ext uri="{FF2B5EF4-FFF2-40B4-BE49-F238E27FC236}">
                <a16:creationId xmlns:a16="http://schemas.microsoft.com/office/drawing/2014/main" id="{DFA4FC17-719D-432B-9D0E-A2709E1935B8}"/>
              </a:ext>
            </a:extLst>
          </p:cNvPr>
          <p:cNvSpPr txBox="1"/>
          <p:nvPr/>
        </p:nvSpPr>
        <p:spPr>
          <a:xfrm>
            <a:off x="582094" y="4782463"/>
            <a:ext cx="2084225"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Bottleneck</a:t>
            </a:r>
          </a:p>
        </p:txBody>
      </p:sp>
    </p:spTree>
    <p:extLst>
      <p:ext uri="{BB962C8B-B14F-4D97-AF65-F5344CB8AC3E}">
        <p14:creationId xmlns:p14="http://schemas.microsoft.com/office/powerpoint/2010/main" val="27123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2C02-1C80-4C09-8617-C6D62B909AC0}"/>
              </a:ext>
            </a:extLst>
          </p:cNvPr>
          <p:cNvSpPr>
            <a:spLocks noGrp="1"/>
          </p:cNvSpPr>
          <p:nvPr>
            <p:ph type="title"/>
          </p:nvPr>
        </p:nvSpPr>
        <p:spPr>
          <a:xfrm>
            <a:off x="1844298" y="226754"/>
            <a:ext cx="6630231" cy="1325563"/>
          </a:xfrm>
        </p:spPr>
        <p:txBody>
          <a:bodyPr>
            <a:normAutofit fontScale="90000"/>
          </a:bodyPr>
          <a:lstStyle/>
          <a:p>
            <a:r>
              <a:rPr lang="en-GB" dirty="0"/>
              <a:t>For V-Hawk – at this point – it is </a:t>
            </a:r>
            <a:r>
              <a:rPr lang="en-GB" dirty="0">
                <a:solidFill>
                  <a:srgbClr val="00B0F0"/>
                </a:solidFill>
              </a:rPr>
              <a:t>resource constraints</a:t>
            </a:r>
          </a:p>
        </p:txBody>
      </p:sp>
      <p:sp>
        <p:nvSpPr>
          <p:cNvPr id="3" name="Content Placeholder 2">
            <a:extLst>
              <a:ext uri="{FF2B5EF4-FFF2-40B4-BE49-F238E27FC236}">
                <a16:creationId xmlns:a16="http://schemas.microsoft.com/office/drawing/2014/main" id="{A98F3BEC-3729-47BF-BC4D-2F86E9C209BF}"/>
              </a:ext>
            </a:extLst>
          </p:cNvPr>
          <p:cNvSpPr>
            <a:spLocks noGrp="1"/>
          </p:cNvSpPr>
          <p:nvPr>
            <p:ph idx="1"/>
          </p:nvPr>
        </p:nvSpPr>
        <p:spPr>
          <a:xfrm>
            <a:off x="2963636" y="1825625"/>
            <a:ext cx="8390164" cy="4351338"/>
          </a:xfrm>
        </p:spPr>
        <p:txBody>
          <a:bodyPr/>
          <a:lstStyle/>
          <a:p>
            <a:pPr marL="0" indent="0">
              <a:buNone/>
            </a:pPr>
            <a:r>
              <a:rPr lang="en-GB" sz="3600" b="1" dirty="0"/>
              <a:t>What is slowing the project down?</a:t>
            </a:r>
          </a:p>
          <a:p>
            <a:r>
              <a:rPr lang="en-GB" dirty="0"/>
              <a:t>Critical path</a:t>
            </a:r>
          </a:p>
          <a:p>
            <a:r>
              <a:rPr lang="en-GB" sz="3600" b="1" dirty="0">
                <a:solidFill>
                  <a:srgbClr val="00B0F0"/>
                </a:solidFill>
              </a:rPr>
              <a:t>Resource constraints: availability, skills, etc.</a:t>
            </a:r>
          </a:p>
          <a:p>
            <a:r>
              <a:rPr lang="en-GB" dirty="0"/>
              <a:t>Immovable dates</a:t>
            </a:r>
          </a:p>
          <a:p>
            <a:r>
              <a:rPr lang="en-GB" dirty="0"/>
              <a:t>Psychological  and/or cultural aspects – behaviours, practices, customs</a:t>
            </a:r>
          </a:p>
          <a:p>
            <a:endParaRPr lang="en-GB" dirty="0"/>
          </a:p>
        </p:txBody>
      </p:sp>
      <p:pic>
        <p:nvPicPr>
          <p:cNvPr id="4" name="Graphic 3" descr="Bottle outline">
            <a:extLst>
              <a:ext uri="{FF2B5EF4-FFF2-40B4-BE49-F238E27FC236}">
                <a16:creationId xmlns:a16="http://schemas.microsoft.com/office/drawing/2014/main" id="{8D5200CE-117A-4B20-A1F2-A57780AAC0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760602" y="2420027"/>
            <a:ext cx="6769619" cy="2315476"/>
          </a:xfrm>
          <a:prstGeom prst="rect">
            <a:avLst/>
          </a:prstGeom>
        </p:spPr>
      </p:pic>
      <p:sp>
        <p:nvSpPr>
          <p:cNvPr id="5" name="TextBox 4">
            <a:extLst>
              <a:ext uri="{FF2B5EF4-FFF2-40B4-BE49-F238E27FC236}">
                <a16:creationId xmlns:a16="http://schemas.microsoft.com/office/drawing/2014/main" id="{DFA4FC17-719D-432B-9D0E-A2709E1935B8}"/>
              </a:ext>
            </a:extLst>
          </p:cNvPr>
          <p:cNvSpPr txBox="1"/>
          <p:nvPr/>
        </p:nvSpPr>
        <p:spPr>
          <a:xfrm>
            <a:off x="582094" y="4782463"/>
            <a:ext cx="2084225"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Bottleneck</a:t>
            </a:r>
          </a:p>
        </p:txBody>
      </p:sp>
    </p:spTree>
    <p:extLst>
      <p:ext uri="{BB962C8B-B14F-4D97-AF65-F5344CB8AC3E}">
        <p14:creationId xmlns:p14="http://schemas.microsoft.com/office/powerpoint/2010/main" val="39127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EFED-A9B4-490F-8045-C137357DB00D}"/>
              </a:ext>
            </a:extLst>
          </p:cNvPr>
          <p:cNvSpPr>
            <a:spLocks noGrp="1"/>
          </p:cNvSpPr>
          <p:nvPr>
            <p:ph type="title"/>
          </p:nvPr>
        </p:nvSpPr>
        <p:spPr>
          <a:xfrm>
            <a:off x="1604721" y="277335"/>
            <a:ext cx="6670600" cy="1325563"/>
          </a:xfrm>
        </p:spPr>
        <p:txBody>
          <a:bodyPr>
            <a:normAutofit fontScale="90000"/>
          </a:bodyPr>
          <a:lstStyle/>
          <a:p>
            <a:r>
              <a:rPr lang="en-GB" dirty="0"/>
              <a:t>Issue occurred: </a:t>
            </a:r>
            <a:br>
              <a:rPr lang="en-GB" dirty="0"/>
            </a:br>
            <a:r>
              <a:rPr lang="en-GB" dirty="0"/>
              <a:t>Not enough resource</a:t>
            </a:r>
            <a:br>
              <a:rPr lang="en-GB" dirty="0"/>
            </a:br>
            <a:r>
              <a:rPr lang="en-GB" dirty="0"/>
              <a:t>Timing Effected</a:t>
            </a:r>
          </a:p>
        </p:txBody>
      </p:sp>
      <p:sp>
        <p:nvSpPr>
          <p:cNvPr id="3" name="Content Placeholder 2">
            <a:extLst>
              <a:ext uri="{FF2B5EF4-FFF2-40B4-BE49-F238E27FC236}">
                <a16:creationId xmlns:a16="http://schemas.microsoft.com/office/drawing/2014/main" id="{C99B2061-C18D-40AE-89A5-2C66974FC349}"/>
              </a:ext>
            </a:extLst>
          </p:cNvPr>
          <p:cNvSpPr>
            <a:spLocks noGrp="1"/>
          </p:cNvSpPr>
          <p:nvPr>
            <p:ph idx="1"/>
          </p:nvPr>
        </p:nvSpPr>
        <p:spPr>
          <a:xfrm>
            <a:off x="838200" y="1825624"/>
            <a:ext cx="10515600" cy="5032375"/>
          </a:xfrm>
        </p:spPr>
        <p:txBody>
          <a:bodyPr/>
          <a:lstStyle/>
          <a:p>
            <a:pPr marL="0" indent="0">
              <a:buNone/>
            </a:pPr>
            <a:r>
              <a:rPr lang="en-GB" sz="2800" dirty="0">
                <a:effectLst/>
                <a:latin typeface="Raleway" panose="020B0503030101060003" pitchFamily="34" charset="0"/>
                <a:ea typeface="PMingLiU" panose="02020500000000000000" pitchFamily="18" charset="-120"/>
                <a:cs typeface="Times New Roman" panose="02020603050405020304" pitchFamily="18" charset="0"/>
              </a:rPr>
              <a:t>What happens to the duration?</a:t>
            </a:r>
          </a:p>
          <a:p>
            <a:r>
              <a:rPr lang="en-GB" dirty="0">
                <a:latin typeface="Raleway" panose="020B0503030101060003" pitchFamily="34" charset="0"/>
                <a:ea typeface="PMingLiU" panose="02020500000000000000" pitchFamily="18" charset="-120"/>
                <a:cs typeface="Times New Roman" panose="02020603050405020304" pitchFamily="18" charset="0"/>
              </a:rPr>
              <a:t>Where is the constraint happening (Bottleneck)?</a:t>
            </a:r>
            <a:endParaRPr lang="en-GB" sz="2800" dirty="0">
              <a:effectLst/>
              <a:latin typeface="Raleway" panose="020B0503030101060003" pitchFamily="34" charset="0"/>
              <a:ea typeface="PMingLiU" panose="02020500000000000000" pitchFamily="18" charset="-120"/>
              <a:cs typeface="Times New Roman" panose="02020603050405020304" pitchFamily="18" charset="0"/>
            </a:endParaRPr>
          </a:p>
          <a:p>
            <a:endParaRPr lang="en-GB" dirty="0">
              <a:latin typeface="Raleway" panose="020B0503030101060003" pitchFamily="34" charset="0"/>
            </a:endParaRPr>
          </a:p>
        </p:txBody>
      </p:sp>
      <p:grpSp>
        <p:nvGrpSpPr>
          <p:cNvPr id="44" name="Group 43" descr="network diagram for seminar exercise">
            <a:extLst>
              <a:ext uri="{FF2B5EF4-FFF2-40B4-BE49-F238E27FC236}">
                <a16:creationId xmlns:a16="http://schemas.microsoft.com/office/drawing/2014/main" id="{E0D25D03-8BDA-48BE-B8B5-DB29C749FF4F}"/>
              </a:ext>
            </a:extLst>
          </p:cNvPr>
          <p:cNvGrpSpPr/>
          <p:nvPr/>
        </p:nvGrpSpPr>
        <p:grpSpPr>
          <a:xfrm>
            <a:off x="1604721" y="3793185"/>
            <a:ext cx="7656771" cy="1999757"/>
            <a:chOff x="939282" y="1199610"/>
            <a:chExt cx="8212897" cy="2656327"/>
          </a:xfrm>
        </p:grpSpPr>
        <p:sp>
          <p:nvSpPr>
            <p:cNvPr id="45" name="Rectangle 35">
              <a:extLst>
                <a:ext uri="{FF2B5EF4-FFF2-40B4-BE49-F238E27FC236}">
                  <a16:creationId xmlns:a16="http://schemas.microsoft.com/office/drawing/2014/main" id="{734BB654-20A9-4119-B032-2DDE38A2BF59}"/>
                </a:ext>
              </a:extLst>
            </p:cNvPr>
            <p:cNvSpPr>
              <a:spLocks noChangeArrowheads="1"/>
            </p:cNvSpPr>
            <p:nvPr/>
          </p:nvSpPr>
          <p:spPr bwMode="auto">
            <a:xfrm>
              <a:off x="939282" y="1885410"/>
              <a:ext cx="1371600" cy="111655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6" name="Text Box 36">
              <a:extLst>
                <a:ext uri="{FF2B5EF4-FFF2-40B4-BE49-F238E27FC236}">
                  <a16:creationId xmlns:a16="http://schemas.microsoft.com/office/drawing/2014/main" id="{14622814-2E49-4202-B5F4-5175F1C8FCAC}"/>
                </a:ext>
              </a:extLst>
            </p:cNvPr>
            <p:cNvSpPr txBox="1">
              <a:spLocks noChangeArrowheads="1"/>
            </p:cNvSpPr>
            <p:nvPr/>
          </p:nvSpPr>
          <p:spPr bwMode="auto">
            <a:xfrm>
              <a:off x="1015482" y="1956848"/>
              <a:ext cx="1370731"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a:p>
              <a:pPr eaLnBrk="1" hangingPunct="1">
                <a:defRPr/>
              </a:pPr>
              <a:r>
                <a:rPr lang="en-GB" altLang="en-US" sz="2400" b="1" dirty="0">
                  <a:solidFill>
                    <a:srgbClr val="023366"/>
                  </a:solidFill>
                  <a:latin typeface="Raleway" panose="020B0503030101060003" pitchFamily="34" charset="0"/>
                </a:rPr>
                <a:t>RV&amp;PJ</a:t>
              </a:r>
            </a:p>
          </p:txBody>
        </p:sp>
        <p:sp>
          <p:nvSpPr>
            <p:cNvPr id="47" name="Rectangle 37">
              <a:extLst>
                <a:ext uri="{FF2B5EF4-FFF2-40B4-BE49-F238E27FC236}">
                  <a16:creationId xmlns:a16="http://schemas.microsoft.com/office/drawing/2014/main" id="{21712CC8-0D10-45D9-90D8-6589D7C6A529}"/>
                </a:ext>
              </a:extLst>
            </p:cNvPr>
            <p:cNvSpPr>
              <a:spLocks noChangeArrowheads="1"/>
            </p:cNvSpPr>
            <p:nvPr/>
          </p:nvSpPr>
          <p:spPr bwMode="auto">
            <a:xfrm>
              <a:off x="3377682" y="1199610"/>
              <a:ext cx="1371600" cy="121920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8" name="Text Box 38">
              <a:extLst>
                <a:ext uri="{FF2B5EF4-FFF2-40B4-BE49-F238E27FC236}">
                  <a16:creationId xmlns:a16="http://schemas.microsoft.com/office/drawing/2014/main" id="{B7759074-8F02-4CF7-B56E-19EF49C6911D}"/>
                </a:ext>
              </a:extLst>
            </p:cNvPr>
            <p:cNvSpPr txBox="1">
              <a:spLocks noChangeArrowheads="1"/>
            </p:cNvSpPr>
            <p:nvPr/>
          </p:nvSpPr>
          <p:spPr bwMode="auto">
            <a:xfrm>
              <a:off x="3453882" y="1271049"/>
              <a:ext cx="1382767"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a:p>
              <a:pPr eaLnBrk="1" hangingPunct="1">
                <a:defRPr/>
              </a:pPr>
              <a:r>
                <a:rPr lang="en-GB" altLang="en-US" sz="2400" b="1" dirty="0">
                  <a:solidFill>
                    <a:srgbClr val="023366"/>
                  </a:solidFill>
                  <a:latin typeface="Raleway" panose="020B0503030101060003" pitchFamily="34" charset="0"/>
                </a:rPr>
                <a:t>RV</a:t>
              </a:r>
            </a:p>
          </p:txBody>
        </p:sp>
        <p:sp>
          <p:nvSpPr>
            <p:cNvPr id="49" name="Rectangle 39">
              <a:extLst>
                <a:ext uri="{FF2B5EF4-FFF2-40B4-BE49-F238E27FC236}">
                  <a16:creationId xmlns:a16="http://schemas.microsoft.com/office/drawing/2014/main" id="{5677FED5-B801-453F-A4D9-49A390D2BABC}"/>
                </a:ext>
              </a:extLst>
            </p:cNvPr>
            <p:cNvSpPr>
              <a:spLocks noChangeArrowheads="1"/>
            </p:cNvSpPr>
            <p:nvPr/>
          </p:nvSpPr>
          <p:spPr bwMode="auto">
            <a:xfrm>
              <a:off x="3453882" y="2588124"/>
              <a:ext cx="1371600" cy="121919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0" name="Text Box 40">
              <a:extLst>
                <a:ext uri="{FF2B5EF4-FFF2-40B4-BE49-F238E27FC236}">
                  <a16:creationId xmlns:a16="http://schemas.microsoft.com/office/drawing/2014/main" id="{D9C0A946-B597-4DD9-A2EF-4E507EC68C6E}"/>
                </a:ext>
              </a:extLst>
            </p:cNvPr>
            <p:cNvSpPr txBox="1">
              <a:spLocks noChangeArrowheads="1"/>
            </p:cNvSpPr>
            <p:nvPr/>
          </p:nvSpPr>
          <p:spPr bwMode="auto">
            <a:xfrm>
              <a:off x="3530082" y="2657974"/>
              <a:ext cx="1279602"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a:p>
              <a:pPr eaLnBrk="1" hangingPunct="1">
                <a:defRPr/>
              </a:pPr>
              <a:r>
                <a:rPr lang="en-GB" altLang="en-US" sz="2400" b="1" dirty="0">
                  <a:solidFill>
                    <a:srgbClr val="023366"/>
                  </a:solidFill>
                  <a:latin typeface="Raleway" panose="020B0503030101060003" pitchFamily="34" charset="0"/>
                </a:rPr>
                <a:t>PJ</a:t>
              </a:r>
            </a:p>
          </p:txBody>
        </p:sp>
        <p:sp>
          <p:nvSpPr>
            <p:cNvPr id="51" name="Line 41">
              <a:extLst>
                <a:ext uri="{FF2B5EF4-FFF2-40B4-BE49-F238E27FC236}">
                  <a16:creationId xmlns:a16="http://schemas.microsoft.com/office/drawing/2014/main" id="{A940829C-6A49-447E-9DD9-DAEA72AAAF2A}"/>
                </a:ext>
              </a:extLst>
            </p:cNvPr>
            <p:cNvSpPr>
              <a:spLocks noChangeShapeType="1"/>
            </p:cNvSpPr>
            <p:nvPr/>
          </p:nvSpPr>
          <p:spPr bwMode="auto">
            <a:xfrm flipV="1">
              <a:off x="2310883" y="1609053"/>
              <a:ext cx="979433" cy="6573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2" name="Line 42">
              <a:extLst>
                <a:ext uri="{FF2B5EF4-FFF2-40B4-BE49-F238E27FC236}">
                  <a16:creationId xmlns:a16="http://schemas.microsoft.com/office/drawing/2014/main" id="{DE1A828A-3F49-4A27-A888-60B7E5FF3407}"/>
                </a:ext>
              </a:extLst>
            </p:cNvPr>
            <p:cNvSpPr>
              <a:spLocks noChangeShapeType="1"/>
            </p:cNvSpPr>
            <p:nvPr/>
          </p:nvSpPr>
          <p:spPr bwMode="auto">
            <a:xfrm>
              <a:off x="2310883" y="2418810"/>
              <a:ext cx="1127201" cy="79639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3" name="Rectangle 35">
              <a:extLst>
                <a:ext uri="{FF2B5EF4-FFF2-40B4-BE49-F238E27FC236}">
                  <a16:creationId xmlns:a16="http://schemas.microsoft.com/office/drawing/2014/main" id="{57B5888A-9373-405F-B748-F429D0E9F5E7}"/>
                </a:ext>
              </a:extLst>
            </p:cNvPr>
            <p:cNvSpPr>
              <a:spLocks noChangeArrowheads="1"/>
            </p:cNvSpPr>
            <p:nvPr/>
          </p:nvSpPr>
          <p:spPr bwMode="auto">
            <a:xfrm>
              <a:off x="5268844" y="1247626"/>
              <a:ext cx="1371600" cy="112725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4" name="Text Box 36">
              <a:extLst>
                <a:ext uri="{FF2B5EF4-FFF2-40B4-BE49-F238E27FC236}">
                  <a16:creationId xmlns:a16="http://schemas.microsoft.com/office/drawing/2014/main" id="{D50E155F-F6AC-481F-B0A0-5A961B675FCD}"/>
                </a:ext>
              </a:extLst>
            </p:cNvPr>
            <p:cNvSpPr txBox="1">
              <a:spLocks noChangeArrowheads="1"/>
            </p:cNvSpPr>
            <p:nvPr/>
          </p:nvSpPr>
          <p:spPr bwMode="auto">
            <a:xfrm>
              <a:off x="5345043" y="1319065"/>
              <a:ext cx="1301954"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a:p>
              <a:pPr eaLnBrk="1" hangingPunct="1">
                <a:defRPr/>
              </a:pPr>
              <a:r>
                <a:rPr lang="en-GB" altLang="en-US" sz="2400" b="1" dirty="0">
                  <a:solidFill>
                    <a:srgbClr val="023366"/>
                  </a:solidFill>
                  <a:latin typeface="Raleway" panose="020B0503030101060003" pitchFamily="34" charset="0"/>
                </a:rPr>
                <a:t>PJ</a:t>
              </a:r>
            </a:p>
          </p:txBody>
        </p:sp>
        <p:sp>
          <p:nvSpPr>
            <p:cNvPr id="55" name="Rectangle 37">
              <a:extLst>
                <a:ext uri="{FF2B5EF4-FFF2-40B4-BE49-F238E27FC236}">
                  <a16:creationId xmlns:a16="http://schemas.microsoft.com/office/drawing/2014/main" id="{3ECF2970-A72B-44A9-8EB8-D97E9238D182}"/>
                </a:ext>
              </a:extLst>
            </p:cNvPr>
            <p:cNvSpPr>
              <a:spLocks noChangeArrowheads="1"/>
            </p:cNvSpPr>
            <p:nvPr/>
          </p:nvSpPr>
          <p:spPr bwMode="auto">
            <a:xfrm>
              <a:off x="5202649" y="2636743"/>
              <a:ext cx="1371600" cy="121919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6" name="Text Box 38">
              <a:extLst>
                <a:ext uri="{FF2B5EF4-FFF2-40B4-BE49-F238E27FC236}">
                  <a16:creationId xmlns:a16="http://schemas.microsoft.com/office/drawing/2014/main" id="{F3B51E60-58D0-4EE6-9901-273D1B6E50BA}"/>
                </a:ext>
              </a:extLst>
            </p:cNvPr>
            <p:cNvSpPr txBox="1">
              <a:spLocks noChangeArrowheads="1"/>
            </p:cNvSpPr>
            <p:nvPr/>
          </p:nvSpPr>
          <p:spPr bwMode="auto">
            <a:xfrm>
              <a:off x="5165606" y="2642880"/>
              <a:ext cx="1494530"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a:p>
              <a:pPr eaLnBrk="1" hangingPunct="1">
                <a:defRPr/>
              </a:pPr>
              <a:r>
                <a:rPr lang="en-GB" altLang="en-US" sz="2400" b="1" dirty="0">
                  <a:solidFill>
                    <a:srgbClr val="023366"/>
                  </a:solidFill>
                  <a:latin typeface="Raleway" panose="020B0503030101060003" pitchFamily="34" charset="0"/>
                </a:rPr>
                <a:t>RV or PJ</a:t>
              </a:r>
            </a:p>
          </p:txBody>
        </p:sp>
        <p:sp>
          <p:nvSpPr>
            <p:cNvPr id="57" name="Line 41">
              <a:extLst>
                <a:ext uri="{FF2B5EF4-FFF2-40B4-BE49-F238E27FC236}">
                  <a16:creationId xmlns:a16="http://schemas.microsoft.com/office/drawing/2014/main" id="{11CA4C8A-9E86-44B8-AAA9-FAB79D60DB8E}"/>
                </a:ext>
              </a:extLst>
            </p:cNvPr>
            <p:cNvSpPr>
              <a:spLocks noChangeShapeType="1"/>
            </p:cNvSpPr>
            <p:nvPr/>
          </p:nvSpPr>
          <p:spPr bwMode="auto">
            <a:xfrm>
              <a:off x="6640444" y="1609054"/>
              <a:ext cx="1063936" cy="8097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8" name="Rectangle 39">
              <a:extLst>
                <a:ext uri="{FF2B5EF4-FFF2-40B4-BE49-F238E27FC236}">
                  <a16:creationId xmlns:a16="http://schemas.microsoft.com/office/drawing/2014/main" id="{F14229AB-5850-44C1-8818-66DA78B80278}"/>
                </a:ext>
              </a:extLst>
            </p:cNvPr>
            <p:cNvSpPr>
              <a:spLocks noChangeArrowheads="1"/>
            </p:cNvSpPr>
            <p:nvPr/>
          </p:nvSpPr>
          <p:spPr bwMode="auto">
            <a:xfrm>
              <a:off x="7780579" y="2018346"/>
              <a:ext cx="1371600" cy="121919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9" name="Text Box 40">
              <a:extLst>
                <a:ext uri="{FF2B5EF4-FFF2-40B4-BE49-F238E27FC236}">
                  <a16:creationId xmlns:a16="http://schemas.microsoft.com/office/drawing/2014/main" id="{48D9F632-A5DF-4AE7-BCF6-4530797C6656}"/>
                </a:ext>
              </a:extLst>
            </p:cNvPr>
            <p:cNvSpPr txBox="1">
              <a:spLocks noChangeArrowheads="1"/>
            </p:cNvSpPr>
            <p:nvPr/>
          </p:nvSpPr>
          <p:spPr bwMode="auto">
            <a:xfrm>
              <a:off x="7791707" y="2012788"/>
              <a:ext cx="1245213"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a:p>
              <a:pPr eaLnBrk="1" hangingPunct="1">
                <a:defRPr/>
              </a:pPr>
              <a:r>
                <a:rPr lang="en-GB" altLang="en-US" sz="2400" b="1" dirty="0">
                  <a:solidFill>
                    <a:srgbClr val="023366"/>
                  </a:solidFill>
                  <a:latin typeface="Raleway" panose="020B0503030101060003" pitchFamily="34" charset="0"/>
                </a:rPr>
                <a:t>RV&amp;PJ</a:t>
              </a:r>
            </a:p>
          </p:txBody>
        </p:sp>
        <p:sp>
          <p:nvSpPr>
            <p:cNvPr id="60" name="Line 41">
              <a:extLst>
                <a:ext uri="{FF2B5EF4-FFF2-40B4-BE49-F238E27FC236}">
                  <a16:creationId xmlns:a16="http://schemas.microsoft.com/office/drawing/2014/main" id="{40D5F358-B332-431C-A2F8-86DB0E572231}"/>
                </a:ext>
              </a:extLst>
            </p:cNvPr>
            <p:cNvSpPr>
              <a:spLocks noChangeShapeType="1"/>
            </p:cNvSpPr>
            <p:nvPr/>
          </p:nvSpPr>
          <p:spPr bwMode="auto">
            <a:xfrm>
              <a:off x="4749282" y="1504410"/>
              <a:ext cx="539803" cy="0"/>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61" name="Line 41">
              <a:extLst>
                <a:ext uri="{FF2B5EF4-FFF2-40B4-BE49-F238E27FC236}">
                  <a16:creationId xmlns:a16="http://schemas.microsoft.com/office/drawing/2014/main" id="{5641499A-5D74-426D-BBDB-F17E23F5024E}"/>
                </a:ext>
              </a:extLst>
            </p:cNvPr>
            <p:cNvSpPr>
              <a:spLocks noChangeShapeType="1"/>
            </p:cNvSpPr>
            <p:nvPr/>
          </p:nvSpPr>
          <p:spPr bwMode="auto">
            <a:xfrm flipV="1">
              <a:off x="4809683" y="3181942"/>
              <a:ext cx="379957"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62" name="Line 42">
              <a:extLst>
                <a:ext uri="{FF2B5EF4-FFF2-40B4-BE49-F238E27FC236}">
                  <a16:creationId xmlns:a16="http://schemas.microsoft.com/office/drawing/2014/main" id="{236CFCEA-5473-41AB-AF20-12ECFC3015C0}"/>
                </a:ext>
              </a:extLst>
            </p:cNvPr>
            <p:cNvSpPr>
              <a:spLocks noChangeShapeType="1"/>
            </p:cNvSpPr>
            <p:nvPr/>
          </p:nvSpPr>
          <p:spPr bwMode="auto">
            <a:xfrm flipV="1">
              <a:off x="6557478" y="2514540"/>
              <a:ext cx="1143000" cy="4719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28F4AE1-9D1E-4074-89BC-E393DCAAC47D}"/>
                  </a:ext>
                </a:extLst>
              </p14:cNvPr>
              <p14:cNvContentPartPr/>
              <p14:nvPr/>
            </p14:nvContentPartPr>
            <p14:xfrm>
              <a:off x="5488455" y="5987440"/>
              <a:ext cx="360" cy="360"/>
            </p14:xfrm>
          </p:contentPart>
        </mc:Choice>
        <mc:Fallback xmlns="">
          <p:pic>
            <p:nvPicPr>
              <p:cNvPr id="4" name="Ink 3">
                <a:extLst>
                  <a:ext uri="{FF2B5EF4-FFF2-40B4-BE49-F238E27FC236}">
                    <a16:creationId xmlns:a16="http://schemas.microsoft.com/office/drawing/2014/main" id="{C28F4AE1-9D1E-4074-89BC-E393DCAAC47D}"/>
                  </a:ext>
                </a:extLst>
              </p:cNvPr>
              <p:cNvPicPr/>
              <p:nvPr/>
            </p:nvPicPr>
            <p:blipFill>
              <a:blip r:embed="rId3"/>
              <a:stretch>
                <a:fillRect/>
              </a:stretch>
            </p:blipFill>
            <p:spPr>
              <a:xfrm>
                <a:off x="5479815" y="5978440"/>
                <a:ext cx="18000" cy="18000"/>
              </a:xfrm>
              <a:prstGeom prst="rect">
                <a:avLst/>
              </a:prstGeom>
            </p:spPr>
          </p:pic>
        </mc:Fallback>
      </mc:AlternateContent>
    </p:spTree>
    <p:extLst>
      <p:ext uri="{BB962C8B-B14F-4D97-AF65-F5344CB8AC3E}">
        <p14:creationId xmlns:p14="http://schemas.microsoft.com/office/powerpoint/2010/main" val="3169292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EFED-A9B4-490F-8045-C137357DB00D}"/>
              </a:ext>
            </a:extLst>
          </p:cNvPr>
          <p:cNvSpPr>
            <a:spLocks noGrp="1"/>
          </p:cNvSpPr>
          <p:nvPr>
            <p:ph type="title"/>
          </p:nvPr>
        </p:nvSpPr>
        <p:spPr>
          <a:xfrm>
            <a:off x="1604721" y="277335"/>
            <a:ext cx="6670600" cy="1325563"/>
          </a:xfrm>
        </p:spPr>
        <p:txBody>
          <a:bodyPr>
            <a:normAutofit fontScale="90000"/>
          </a:bodyPr>
          <a:lstStyle/>
          <a:p>
            <a:r>
              <a:rPr lang="en-GB" dirty="0"/>
              <a:t>ANSWER - Issue occurred: </a:t>
            </a:r>
            <a:br>
              <a:rPr lang="en-GB" dirty="0"/>
            </a:br>
            <a:r>
              <a:rPr lang="en-GB" dirty="0"/>
              <a:t>Not enough resource</a:t>
            </a:r>
            <a:br>
              <a:rPr lang="en-GB" dirty="0"/>
            </a:br>
            <a:r>
              <a:rPr lang="en-GB" dirty="0"/>
              <a:t>Timing Effected</a:t>
            </a:r>
          </a:p>
        </p:txBody>
      </p:sp>
      <p:sp>
        <p:nvSpPr>
          <p:cNvPr id="3" name="Content Placeholder 2">
            <a:extLst>
              <a:ext uri="{FF2B5EF4-FFF2-40B4-BE49-F238E27FC236}">
                <a16:creationId xmlns:a16="http://schemas.microsoft.com/office/drawing/2014/main" id="{C99B2061-C18D-40AE-89A5-2C66974FC349}"/>
              </a:ext>
            </a:extLst>
          </p:cNvPr>
          <p:cNvSpPr>
            <a:spLocks noGrp="1"/>
          </p:cNvSpPr>
          <p:nvPr>
            <p:ph idx="1"/>
          </p:nvPr>
        </p:nvSpPr>
        <p:spPr>
          <a:xfrm>
            <a:off x="838200" y="1825624"/>
            <a:ext cx="10515600" cy="5032375"/>
          </a:xfrm>
        </p:spPr>
        <p:txBody>
          <a:bodyPr/>
          <a:lstStyle/>
          <a:p>
            <a:r>
              <a:rPr lang="en-GB" dirty="0">
                <a:latin typeface="Raleway" panose="020B0503030101060003" pitchFamily="34" charset="0"/>
                <a:ea typeface="PMingLiU" panose="02020500000000000000" pitchFamily="18" charset="-120"/>
                <a:cs typeface="Times New Roman" panose="02020603050405020304" pitchFamily="18" charset="0"/>
              </a:rPr>
              <a:t>Critical Chain here – bottleneck is Paula </a:t>
            </a:r>
            <a:r>
              <a:rPr lang="en-GB" dirty="0" err="1">
                <a:latin typeface="Raleway" panose="020B0503030101060003" pitchFamily="34" charset="0"/>
                <a:ea typeface="PMingLiU" panose="02020500000000000000" pitchFamily="18" charset="-120"/>
                <a:cs typeface="Times New Roman" panose="02020603050405020304" pitchFamily="18" charset="0"/>
              </a:rPr>
              <a:t>Jiggins</a:t>
            </a:r>
            <a:endParaRPr lang="en-GB" dirty="0">
              <a:latin typeface="Raleway" panose="020B0503030101060003" pitchFamily="34" charset="0"/>
              <a:ea typeface="PMingLiU" panose="02020500000000000000" pitchFamily="18" charset="-120"/>
              <a:cs typeface="Times New Roman" panose="02020603050405020304" pitchFamily="18" charset="0"/>
            </a:endParaRPr>
          </a:p>
          <a:p>
            <a:r>
              <a:rPr lang="en-GB" sz="2800" dirty="0">
                <a:effectLst/>
                <a:latin typeface="Raleway" panose="020B0503030101060003" pitchFamily="34" charset="0"/>
                <a:ea typeface="PMingLiU" panose="02020500000000000000" pitchFamily="18" charset="-120"/>
                <a:cs typeface="Times New Roman" panose="02020603050405020304" pitchFamily="18" charset="0"/>
              </a:rPr>
              <a:t>54 days [was 46 days]</a:t>
            </a:r>
          </a:p>
          <a:p>
            <a:endParaRPr lang="en-GB" dirty="0">
              <a:latin typeface="Raleway" panose="020B0503030101060003" pitchFamily="34" charset="0"/>
            </a:endParaRPr>
          </a:p>
        </p:txBody>
      </p:sp>
      <p:grpSp>
        <p:nvGrpSpPr>
          <p:cNvPr id="33" name="Group 32" descr="Critical Chain">
            <a:extLst>
              <a:ext uri="{FF2B5EF4-FFF2-40B4-BE49-F238E27FC236}">
                <a16:creationId xmlns:a16="http://schemas.microsoft.com/office/drawing/2014/main" id="{339F6666-F9F8-4A6B-8B01-8E495A76FBCD}"/>
              </a:ext>
            </a:extLst>
          </p:cNvPr>
          <p:cNvGrpSpPr/>
          <p:nvPr/>
        </p:nvGrpSpPr>
        <p:grpSpPr>
          <a:xfrm>
            <a:off x="1663072" y="3053547"/>
            <a:ext cx="7696792" cy="2062364"/>
            <a:chOff x="1663072" y="3158502"/>
            <a:chExt cx="7696792" cy="2062364"/>
          </a:xfrm>
        </p:grpSpPr>
        <p:sp>
          <p:nvSpPr>
            <p:cNvPr id="7" name="Rectangle 35">
              <a:extLst>
                <a:ext uri="{FF2B5EF4-FFF2-40B4-BE49-F238E27FC236}">
                  <a16:creationId xmlns:a16="http://schemas.microsoft.com/office/drawing/2014/main" id="{B264B55F-AE69-4E6C-8BBB-27F693090582}"/>
                </a:ext>
              </a:extLst>
            </p:cNvPr>
            <p:cNvSpPr>
              <a:spLocks noChangeArrowheads="1"/>
            </p:cNvSpPr>
            <p:nvPr/>
          </p:nvSpPr>
          <p:spPr bwMode="auto">
            <a:xfrm>
              <a:off x="1663072" y="3764908"/>
              <a:ext cx="1278724" cy="76666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D25C65BD-27A2-477D-82B1-7AEE1F6B3F83}"/>
                </a:ext>
              </a:extLst>
            </p:cNvPr>
            <p:cNvSpPr txBox="1">
              <a:spLocks noChangeArrowheads="1"/>
            </p:cNvSpPr>
            <p:nvPr/>
          </p:nvSpPr>
          <p:spPr bwMode="auto">
            <a:xfrm>
              <a:off x="1695137" y="3744908"/>
              <a:ext cx="13083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a:p>
              <a:pPr eaLnBrk="1" hangingPunct="1">
                <a:defRPr/>
              </a:pPr>
              <a:r>
                <a:rPr lang="en-GB" altLang="en-US" sz="2400" b="1" dirty="0">
                  <a:solidFill>
                    <a:srgbClr val="023366"/>
                  </a:solidFill>
                  <a:latin typeface="Raleway" panose="020B0503030101060003" pitchFamily="34" charset="0"/>
                </a:rPr>
                <a:t>RV &amp; PJ</a:t>
              </a:r>
            </a:p>
          </p:txBody>
        </p:sp>
        <p:sp>
          <p:nvSpPr>
            <p:cNvPr id="9" name="Rectangle 37">
              <a:extLst>
                <a:ext uri="{FF2B5EF4-FFF2-40B4-BE49-F238E27FC236}">
                  <a16:creationId xmlns:a16="http://schemas.microsoft.com/office/drawing/2014/main" id="{5CF5808F-9C6B-4DF8-B095-73719C5AE513}"/>
                </a:ext>
              </a:extLst>
            </p:cNvPr>
            <p:cNvSpPr>
              <a:spLocks noChangeArrowheads="1"/>
            </p:cNvSpPr>
            <p:nvPr/>
          </p:nvSpPr>
          <p:spPr bwMode="auto">
            <a:xfrm>
              <a:off x="3936359" y="3248619"/>
              <a:ext cx="1278724" cy="76666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DEEBC51B-5CD0-449F-9931-D17613D66F23}"/>
                </a:ext>
              </a:extLst>
            </p:cNvPr>
            <p:cNvSpPr txBox="1">
              <a:spLocks noChangeArrowheads="1"/>
            </p:cNvSpPr>
            <p:nvPr/>
          </p:nvSpPr>
          <p:spPr bwMode="auto">
            <a:xfrm>
              <a:off x="3966673" y="3234080"/>
              <a:ext cx="1321196" cy="83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a:p>
              <a:pPr eaLnBrk="1" hangingPunct="1">
                <a:defRPr/>
              </a:pPr>
              <a:r>
                <a:rPr lang="en-GB" altLang="en-US" sz="2400" b="1" dirty="0">
                  <a:solidFill>
                    <a:srgbClr val="023366"/>
                  </a:solidFill>
                  <a:latin typeface="Raleway" panose="020B0503030101060003" pitchFamily="34" charset="0"/>
                </a:rPr>
                <a:t>RV</a:t>
              </a:r>
            </a:p>
          </p:txBody>
        </p:sp>
        <p:sp>
          <p:nvSpPr>
            <p:cNvPr id="11" name="Rectangle 39">
              <a:extLst>
                <a:ext uri="{FF2B5EF4-FFF2-40B4-BE49-F238E27FC236}">
                  <a16:creationId xmlns:a16="http://schemas.microsoft.com/office/drawing/2014/main" id="{514D4924-BDA4-4759-B85F-B45AD09A3C85}"/>
                </a:ext>
              </a:extLst>
            </p:cNvPr>
            <p:cNvSpPr>
              <a:spLocks noChangeArrowheads="1"/>
            </p:cNvSpPr>
            <p:nvPr/>
          </p:nvSpPr>
          <p:spPr bwMode="auto">
            <a:xfrm>
              <a:off x="4007399" y="4416843"/>
              <a:ext cx="1278724" cy="77704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7BB10092-EB12-4DE7-955D-A9FD3A846601}"/>
                </a:ext>
              </a:extLst>
            </p:cNvPr>
            <p:cNvSpPr txBox="1">
              <a:spLocks noChangeArrowheads="1"/>
            </p:cNvSpPr>
            <p:nvPr/>
          </p:nvSpPr>
          <p:spPr bwMode="auto">
            <a:xfrm>
              <a:off x="4037383" y="4389868"/>
              <a:ext cx="1192955" cy="83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a:p>
              <a:pPr eaLnBrk="1" hangingPunct="1">
                <a:defRPr/>
              </a:pPr>
              <a:r>
                <a:rPr lang="en-GB" altLang="en-US" sz="2400" b="1" dirty="0">
                  <a:solidFill>
                    <a:srgbClr val="023366"/>
                  </a:solidFill>
                  <a:latin typeface="Raleway" panose="020B0503030101060003" pitchFamily="34" charset="0"/>
                </a:rPr>
                <a:t>PJ</a:t>
              </a:r>
            </a:p>
          </p:txBody>
        </p:sp>
        <p:sp>
          <p:nvSpPr>
            <p:cNvPr id="13" name="Line 41">
              <a:extLst>
                <a:ext uri="{FF2B5EF4-FFF2-40B4-BE49-F238E27FC236}">
                  <a16:creationId xmlns:a16="http://schemas.microsoft.com/office/drawing/2014/main" id="{C49A396E-3D06-4D1D-A178-CC6624A9BBE0}"/>
                </a:ext>
              </a:extLst>
            </p:cNvPr>
            <p:cNvSpPr>
              <a:spLocks noChangeShapeType="1"/>
            </p:cNvSpPr>
            <p:nvPr/>
          </p:nvSpPr>
          <p:spPr bwMode="auto">
            <a:xfrm flipV="1">
              <a:off x="2941796" y="3728457"/>
              <a:ext cx="994563" cy="57365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ED54A5AB-C5FF-471C-882C-A49960ABE63A}"/>
                </a:ext>
              </a:extLst>
            </p:cNvPr>
            <p:cNvSpPr>
              <a:spLocks noChangeShapeType="1"/>
            </p:cNvSpPr>
            <p:nvPr/>
          </p:nvSpPr>
          <p:spPr bwMode="auto">
            <a:xfrm>
              <a:off x="2941796" y="4416843"/>
              <a:ext cx="1065603" cy="229462"/>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5" name="Rectangle 35">
              <a:extLst>
                <a:ext uri="{FF2B5EF4-FFF2-40B4-BE49-F238E27FC236}">
                  <a16:creationId xmlns:a16="http://schemas.microsoft.com/office/drawing/2014/main" id="{31B7952A-C788-43E4-B923-A4A416FF51E8}"/>
                </a:ext>
              </a:extLst>
            </p:cNvPr>
            <p:cNvSpPr>
              <a:spLocks noChangeArrowheads="1"/>
            </p:cNvSpPr>
            <p:nvPr/>
          </p:nvSpPr>
          <p:spPr bwMode="auto">
            <a:xfrm>
              <a:off x="5720486" y="3186202"/>
              <a:ext cx="1278724" cy="81735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Text Box 36">
              <a:extLst>
                <a:ext uri="{FF2B5EF4-FFF2-40B4-BE49-F238E27FC236}">
                  <a16:creationId xmlns:a16="http://schemas.microsoft.com/office/drawing/2014/main" id="{46C25886-AC8A-411D-8B28-9A75064E5D88}"/>
                </a:ext>
              </a:extLst>
            </p:cNvPr>
            <p:cNvSpPr txBox="1">
              <a:spLocks noChangeArrowheads="1"/>
            </p:cNvSpPr>
            <p:nvPr/>
          </p:nvSpPr>
          <p:spPr bwMode="auto">
            <a:xfrm>
              <a:off x="5752951" y="3158502"/>
              <a:ext cx="12137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a:p>
              <a:pPr eaLnBrk="1" hangingPunct="1">
                <a:defRPr/>
              </a:pPr>
              <a:r>
                <a:rPr lang="en-GB" altLang="en-US" sz="2400" b="1" dirty="0">
                  <a:solidFill>
                    <a:srgbClr val="023366"/>
                  </a:solidFill>
                  <a:latin typeface="Raleway" panose="020B0503030101060003" pitchFamily="34" charset="0"/>
                </a:rPr>
                <a:t>PJ</a:t>
              </a:r>
            </a:p>
          </p:txBody>
        </p:sp>
        <p:sp>
          <p:nvSpPr>
            <p:cNvPr id="17" name="Rectangle 37">
              <a:extLst>
                <a:ext uri="{FF2B5EF4-FFF2-40B4-BE49-F238E27FC236}">
                  <a16:creationId xmlns:a16="http://schemas.microsoft.com/office/drawing/2014/main" id="{8A56BE6A-4207-4A57-8EC7-3B8918F27C09}"/>
                </a:ext>
              </a:extLst>
            </p:cNvPr>
            <p:cNvSpPr>
              <a:spLocks noChangeArrowheads="1"/>
            </p:cNvSpPr>
            <p:nvPr/>
          </p:nvSpPr>
          <p:spPr bwMode="auto">
            <a:xfrm>
              <a:off x="5637751" y="4416843"/>
              <a:ext cx="1278724" cy="7901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8" name="Text Box 38">
              <a:extLst>
                <a:ext uri="{FF2B5EF4-FFF2-40B4-BE49-F238E27FC236}">
                  <a16:creationId xmlns:a16="http://schemas.microsoft.com/office/drawing/2014/main" id="{1BAB9971-20F0-48F3-8047-08BF414F480F}"/>
                </a:ext>
              </a:extLst>
            </p:cNvPr>
            <p:cNvSpPr txBox="1">
              <a:spLocks noChangeArrowheads="1"/>
            </p:cNvSpPr>
            <p:nvPr/>
          </p:nvSpPr>
          <p:spPr bwMode="auto">
            <a:xfrm>
              <a:off x="5579012" y="4375286"/>
              <a:ext cx="1281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a:p>
              <a:pPr eaLnBrk="1" hangingPunct="1">
                <a:defRPr/>
              </a:pPr>
              <a:r>
                <a:rPr lang="en-GB" altLang="en-US" sz="2400" b="1" dirty="0">
                  <a:solidFill>
                    <a:srgbClr val="023366"/>
                  </a:solidFill>
                  <a:latin typeface="Raleway" panose="020B0503030101060003" pitchFamily="34" charset="0"/>
                </a:rPr>
                <a:t>RV</a:t>
              </a:r>
            </a:p>
          </p:txBody>
        </p:sp>
        <p:sp>
          <p:nvSpPr>
            <p:cNvPr id="19" name="Line 41">
              <a:extLst>
                <a:ext uri="{FF2B5EF4-FFF2-40B4-BE49-F238E27FC236}">
                  <a16:creationId xmlns:a16="http://schemas.microsoft.com/office/drawing/2014/main" id="{FF45248A-B44B-4DF7-A4DD-038C5EE92331}"/>
                </a:ext>
              </a:extLst>
            </p:cNvPr>
            <p:cNvSpPr>
              <a:spLocks noChangeShapeType="1"/>
            </p:cNvSpPr>
            <p:nvPr/>
          </p:nvSpPr>
          <p:spPr bwMode="auto">
            <a:xfrm>
              <a:off x="6978187" y="3807236"/>
              <a:ext cx="991893" cy="609607"/>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0" name="Rectangle 39">
              <a:extLst>
                <a:ext uri="{FF2B5EF4-FFF2-40B4-BE49-F238E27FC236}">
                  <a16:creationId xmlns:a16="http://schemas.microsoft.com/office/drawing/2014/main" id="{F34D7A48-A45A-44CF-A650-4DA4F029979C}"/>
                </a:ext>
              </a:extLst>
            </p:cNvPr>
            <p:cNvSpPr>
              <a:spLocks noChangeArrowheads="1"/>
            </p:cNvSpPr>
            <p:nvPr/>
          </p:nvSpPr>
          <p:spPr bwMode="auto">
            <a:xfrm>
              <a:off x="8041120" y="4084729"/>
              <a:ext cx="1318744" cy="98235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ED46FCED-D33A-4135-9D27-B413A51D3015}"/>
                </a:ext>
              </a:extLst>
            </p:cNvPr>
            <p:cNvSpPr txBox="1">
              <a:spLocks noChangeArrowheads="1"/>
            </p:cNvSpPr>
            <p:nvPr/>
          </p:nvSpPr>
          <p:spPr bwMode="auto">
            <a:xfrm>
              <a:off x="8051493" y="4111178"/>
              <a:ext cx="1308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a:p>
              <a:pPr eaLnBrk="1" hangingPunct="1">
                <a:defRPr/>
              </a:pPr>
              <a:r>
                <a:rPr lang="en-GB" altLang="en-US" sz="2400" b="1" dirty="0">
                  <a:solidFill>
                    <a:srgbClr val="023366"/>
                  </a:solidFill>
                  <a:latin typeface="Raleway" panose="020B0503030101060003" pitchFamily="34" charset="0"/>
                </a:rPr>
                <a:t>RV &amp; PJ</a:t>
              </a:r>
            </a:p>
          </p:txBody>
        </p:sp>
        <p:sp>
          <p:nvSpPr>
            <p:cNvPr id="22" name="Line 41">
              <a:extLst>
                <a:ext uri="{FF2B5EF4-FFF2-40B4-BE49-F238E27FC236}">
                  <a16:creationId xmlns:a16="http://schemas.microsoft.com/office/drawing/2014/main" id="{ABE57F63-A097-4B11-93EB-3B33AE0746DB}"/>
                </a:ext>
              </a:extLst>
            </p:cNvPr>
            <p:cNvSpPr>
              <a:spLocks noChangeShapeType="1"/>
            </p:cNvSpPr>
            <p:nvPr/>
          </p:nvSpPr>
          <p:spPr bwMode="auto">
            <a:xfrm>
              <a:off x="5215083" y="3728457"/>
              <a:ext cx="503251"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1">
              <a:extLst>
                <a:ext uri="{FF2B5EF4-FFF2-40B4-BE49-F238E27FC236}">
                  <a16:creationId xmlns:a16="http://schemas.microsoft.com/office/drawing/2014/main" id="{C86552C6-6278-4795-A1F6-7E37D1A17008}"/>
                </a:ext>
              </a:extLst>
            </p:cNvPr>
            <p:cNvSpPr>
              <a:spLocks noChangeShapeType="1"/>
            </p:cNvSpPr>
            <p:nvPr/>
          </p:nvSpPr>
          <p:spPr bwMode="auto">
            <a:xfrm flipV="1">
              <a:off x="5294707" y="4855855"/>
              <a:ext cx="354229"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Line 42">
              <a:extLst>
                <a:ext uri="{FF2B5EF4-FFF2-40B4-BE49-F238E27FC236}">
                  <a16:creationId xmlns:a16="http://schemas.microsoft.com/office/drawing/2014/main" id="{D9122903-F3A8-431D-A938-D638289737E0}"/>
                </a:ext>
              </a:extLst>
            </p:cNvPr>
            <p:cNvSpPr>
              <a:spLocks noChangeShapeType="1"/>
            </p:cNvSpPr>
            <p:nvPr/>
          </p:nvSpPr>
          <p:spPr bwMode="auto">
            <a:xfrm flipV="1">
              <a:off x="6900839" y="4488911"/>
              <a:ext cx="1065603" cy="35528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8" name="Line 41">
              <a:extLst>
                <a:ext uri="{FF2B5EF4-FFF2-40B4-BE49-F238E27FC236}">
                  <a16:creationId xmlns:a16="http://schemas.microsoft.com/office/drawing/2014/main" id="{A314AF80-D039-4663-9090-00D02A58792C}"/>
                </a:ext>
              </a:extLst>
            </p:cNvPr>
            <p:cNvSpPr>
              <a:spLocks noChangeShapeType="1"/>
            </p:cNvSpPr>
            <p:nvPr/>
          </p:nvSpPr>
          <p:spPr bwMode="auto">
            <a:xfrm flipV="1">
              <a:off x="5247548" y="3959636"/>
              <a:ext cx="470786" cy="430231"/>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grpSp>
        <p:nvGrpSpPr>
          <p:cNvPr id="34" name="Group 33" descr="Paula Jiggins is the bottleneck – assign task to Ranjeev Vastal&#10;">
            <a:extLst>
              <a:ext uri="{FF2B5EF4-FFF2-40B4-BE49-F238E27FC236}">
                <a16:creationId xmlns:a16="http://schemas.microsoft.com/office/drawing/2014/main" id="{86B523A7-1D75-416D-B613-286FF49D05C8}"/>
              </a:ext>
            </a:extLst>
          </p:cNvPr>
          <p:cNvGrpSpPr/>
          <p:nvPr/>
        </p:nvGrpSpPr>
        <p:grpSpPr>
          <a:xfrm>
            <a:off x="6109778" y="4976964"/>
            <a:ext cx="4120559" cy="1683544"/>
            <a:chOff x="6109778" y="4976964"/>
            <a:chExt cx="4120559" cy="1683544"/>
          </a:xfrm>
        </p:grpSpPr>
        <p:cxnSp>
          <p:nvCxnSpPr>
            <p:cNvPr id="30" name="Straight Arrow Connector 29">
              <a:extLst>
                <a:ext uri="{FF2B5EF4-FFF2-40B4-BE49-F238E27FC236}">
                  <a16:creationId xmlns:a16="http://schemas.microsoft.com/office/drawing/2014/main" id="{2631E51F-A655-4A18-A26F-FAE497C88DC3}"/>
                </a:ext>
              </a:extLst>
            </p:cNvPr>
            <p:cNvCxnSpPr/>
            <p:nvPr/>
          </p:nvCxnSpPr>
          <p:spPr>
            <a:xfrm flipH="1" flipV="1">
              <a:off x="6109778" y="4976964"/>
              <a:ext cx="601980" cy="94488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B349D4D-9B47-4C25-BDCD-6EA3F4910EE3}"/>
                </a:ext>
              </a:extLst>
            </p:cNvPr>
            <p:cNvSpPr txBox="1"/>
            <p:nvPr/>
          </p:nvSpPr>
          <p:spPr>
            <a:xfrm>
              <a:off x="6642794" y="5460179"/>
              <a:ext cx="3587543" cy="1200329"/>
            </a:xfrm>
            <a:prstGeom prst="rect">
              <a:avLst/>
            </a:prstGeom>
            <a:noFill/>
          </p:spPr>
          <p:txBody>
            <a:bodyPr wrap="square" rtlCol="0">
              <a:spAutoFit/>
            </a:bodyPr>
            <a:lstStyle/>
            <a:p>
              <a:r>
                <a:rPr lang="en-GB" sz="2400" dirty="0">
                  <a:latin typeface="Raleway" panose="020B0503030101060003" pitchFamily="34" charset="0"/>
                </a:rPr>
                <a:t>Paula </a:t>
              </a:r>
              <a:r>
                <a:rPr lang="en-GB" sz="2400" dirty="0" err="1">
                  <a:latin typeface="Raleway" panose="020B0503030101060003" pitchFamily="34" charset="0"/>
                </a:rPr>
                <a:t>Jiggins</a:t>
              </a:r>
              <a:r>
                <a:rPr lang="en-GB" sz="2400" dirty="0">
                  <a:latin typeface="Raleway" panose="020B0503030101060003" pitchFamily="34" charset="0"/>
                </a:rPr>
                <a:t> is the bottleneck – assign task to </a:t>
              </a:r>
              <a:r>
                <a:rPr lang="en-GB" sz="2400" dirty="0" err="1">
                  <a:latin typeface="Raleway" panose="020B0503030101060003" pitchFamily="34" charset="0"/>
                </a:rPr>
                <a:t>Ranjeev</a:t>
              </a:r>
              <a:r>
                <a:rPr lang="en-GB" sz="2400" dirty="0">
                  <a:latin typeface="Raleway" panose="020B0503030101060003" pitchFamily="34" charset="0"/>
                </a:rPr>
                <a:t> </a:t>
              </a:r>
              <a:r>
                <a:rPr lang="en-GB" sz="2400" dirty="0" err="1">
                  <a:latin typeface="Raleway" panose="020B0503030101060003" pitchFamily="34" charset="0"/>
                </a:rPr>
                <a:t>Vastal</a:t>
              </a:r>
              <a:endParaRPr lang="en-GB" sz="2400" dirty="0">
                <a:latin typeface="Raleway" panose="020B0503030101060003" pitchFamily="34" charset="0"/>
              </a:endParaRPr>
            </a:p>
          </p:txBody>
        </p:sp>
      </p:grpSp>
    </p:spTree>
    <p:extLst>
      <p:ext uri="{BB962C8B-B14F-4D97-AF65-F5344CB8AC3E}">
        <p14:creationId xmlns:p14="http://schemas.microsoft.com/office/powerpoint/2010/main" val="3958270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E327-6424-44D8-AA9C-563CA3621DCA}"/>
              </a:ext>
            </a:extLst>
          </p:cNvPr>
          <p:cNvSpPr>
            <a:spLocks noGrp="1"/>
          </p:cNvSpPr>
          <p:nvPr>
            <p:ph type="title"/>
          </p:nvPr>
        </p:nvSpPr>
        <p:spPr>
          <a:xfrm>
            <a:off x="1844299" y="61306"/>
            <a:ext cx="5470902" cy="1325563"/>
          </a:xfrm>
        </p:spPr>
        <p:txBody>
          <a:bodyPr/>
          <a:lstStyle/>
          <a:p>
            <a:r>
              <a:rPr lang="en-GB" dirty="0"/>
              <a:t>Al-</a:t>
            </a:r>
            <a:r>
              <a:rPr lang="en-GB" dirty="0" err="1"/>
              <a:t>Sulari’s</a:t>
            </a:r>
            <a:r>
              <a:rPr lang="en-GB" dirty="0"/>
              <a:t> Budget Calculation</a:t>
            </a:r>
          </a:p>
        </p:txBody>
      </p:sp>
      <p:sp>
        <p:nvSpPr>
          <p:cNvPr id="3" name="Content Placeholder 2">
            <a:extLst>
              <a:ext uri="{FF2B5EF4-FFF2-40B4-BE49-F238E27FC236}">
                <a16:creationId xmlns:a16="http://schemas.microsoft.com/office/drawing/2014/main" id="{4A23D12F-F559-4E1A-9686-2057C635C13F}"/>
              </a:ext>
            </a:extLst>
          </p:cNvPr>
          <p:cNvSpPr>
            <a:spLocks noGrp="1"/>
          </p:cNvSpPr>
          <p:nvPr>
            <p:ph idx="1"/>
          </p:nvPr>
        </p:nvSpPr>
        <p:spPr>
          <a:xfrm>
            <a:off x="838200" y="1825624"/>
            <a:ext cx="10515600" cy="5032375"/>
          </a:xfrm>
        </p:spPr>
        <p:txBody>
          <a:bodyPr>
            <a:normAutofit/>
          </a:bodyPr>
          <a:lstStyle/>
          <a:p>
            <a:pPr marL="0" indent="0" algn="l">
              <a:buNone/>
              <a:tabLst>
                <a:tab pos="5715000" algn="r"/>
              </a:tabLst>
            </a:pPr>
            <a:r>
              <a:rPr lang="en-US" sz="2400" dirty="0">
                <a:effectLst/>
                <a:latin typeface="Raleway" panose="020B0503030101060003" pitchFamily="34" charset="0"/>
                <a:ea typeface="PMingLiU" panose="02020500000000000000" pitchFamily="18" charset="-120"/>
                <a:cs typeface="Times New Roman" panose="02020603050405020304" pitchFamily="18" charset="0"/>
              </a:rPr>
              <a:t>Cost: £500 per day worked plus all their travel and hotel expenses.</a:t>
            </a:r>
          </a:p>
          <a:p>
            <a:pPr marL="0" indent="0" algn="l">
              <a:buNone/>
              <a:tabLst>
                <a:tab pos="5715000" algn="r"/>
              </a:tabLst>
            </a:pPr>
            <a:r>
              <a:rPr lang="en-US" sz="2400" dirty="0"/>
              <a:t>Malik Al-</a:t>
            </a:r>
            <a:r>
              <a:rPr lang="en-US" sz="2400" dirty="0" err="1"/>
              <a:t>Sulari</a:t>
            </a:r>
            <a:r>
              <a:rPr lang="en-US" sz="2400" dirty="0"/>
              <a:t> had calculated £35,000 excluding </a:t>
            </a:r>
            <a:r>
              <a:rPr lang="en-US" sz="2400" dirty="0">
                <a:effectLst/>
                <a:latin typeface="Raleway" panose="020B0503030101060003" pitchFamily="34" charset="0"/>
                <a:ea typeface="PMingLiU" panose="02020500000000000000" pitchFamily="18" charset="-120"/>
                <a:cs typeface="Times New Roman" panose="02020603050405020304" pitchFamily="18" charset="0"/>
              </a:rPr>
              <a:t>travel and hotel expenses….</a:t>
            </a: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r>
              <a:rPr lang="en-US" sz="2400" dirty="0">
                <a:effectLst/>
                <a:latin typeface="Raleway" panose="020B0503030101060003" pitchFamily="34" charset="0"/>
                <a:ea typeface="PMingLiU" panose="02020500000000000000" pitchFamily="18" charset="-120"/>
                <a:cs typeface="Times New Roman" panose="02020603050405020304" pitchFamily="18" charset="0"/>
              </a:rPr>
              <a:t>1 IT consultant working 46 days [A,B,C,F) = £23,000</a:t>
            </a:r>
          </a:p>
          <a:p>
            <a:pPr marL="0" indent="0" algn="l">
              <a:buNone/>
              <a:tabLst>
                <a:tab pos="5715000" algn="r"/>
              </a:tabLst>
            </a:pPr>
            <a:r>
              <a:rPr lang="en-US" sz="2400" dirty="0">
                <a:latin typeface="Raleway" panose="020B0503030101060003" pitchFamily="34" charset="0"/>
                <a:ea typeface="PMingLiU" panose="02020500000000000000" pitchFamily="18" charset="-120"/>
                <a:cs typeface="Times New Roman" panose="02020603050405020304" pitchFamily="18" charset="0"/>
              </a:rPr>
              <a:t>An additional IT consultant working 24 days (D,E) = £12,000</a:t>
            </a: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buNone/>
              <a:tabLst>
                <a:tab pos="5715000" algn="r"/>
              </a:tabLst>
            </a:pPr>
            <a:endParaRPr lang="en-GB"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GB"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GB" sz="2400" dirty="0">
              <a:latin typeface="Raleway" panose="020B0503030101060003" pitchFamily="34" charset="0"/>
              <a:ea typeface="PMingLiU" panose="02020500000000000000" pitchFamily="18" charset="-120"/>
              <a:cs typeface="Times New Roman" panose="02020603050405020304" pitchFamily="18" charset="0"/>
            </a:endParaRPr>
          </a:p>
        </p:txBody>
      </p:sp>
      <p:grpSp>
        <p:nvGrpSpPr>
          <p:cNvPr id="24" name="Group 23" descr="network diagram for seminar exercise">
            <a:extLst>
              <a:ext uri="{FF2B5EF4-FFF2-40B4-BE49-F238E27FC236}">
                <a16:creationId xmlns:a16="http://schemas.microsoft.com/office/drawing/2014/main" id="{3CF6CB54-7577-47AB-A794-ED786690B900}"/>
              </a:ext>
            </a:extLst>
          </p:cNvPr>
          <p:cNvGrpSpPr/>
          <p:nvPr/>
        </p:nvGrpSpPr>
        <p:grpSpPr>
          <a:xfrm>
            <a:off x="1911636" y="3009221"/>
            <a:ext cx="7656771" cy="1999757"/>
            <a:chOff x="939282" y="1199610"/>
            <a:chExt cx="8212897" cy="2656327"/>
          </a:xfrm>
        </p:grpSpPr>
        <p:sp>
          <p:nvSpPr>
            <p:cNvPr id="25" name="Rectangle 35">
              <a:extLst>
                <a:ext uri="{FF2B5EF4-FFF2-40B4-BE49-F238E27FC236}">
                  <a16:creationId xmlns:a16="http://schemas.microsoft.com/office/drawing/2014/main" id="{15D44EA3-C0D2-4E50-8516-93C6C7A5C8B2}"/>
                </a:ext>
              </a:extLst>
            </p:cNvPr>
            <p:cNvSpPr>
              <a:spLocks noChangeArrowheads="1"/>
            </p:cNvSpPr>
            <p:nvPr/>
          </p:nvSpPr>
          <p:spPr bwMode="auto">
            <a:xfrm>
              <a:off x="939282" y="1885410"/>
              <a:ext cx="1371600" cy="111655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6" name="Text Box 36">
              <a:extLst>
                <a:ext uri="{FF2B5EF4-FFF2-40B4-BE49-F238E27FC236}">
                  <a16:creationId xmlns:a16="http://schemas.microsoft.com/office/drawing/2014/main" id="{F80E392B-0B0B-4466-B408-D7E4C3C2755D}"/>
                </a:ext>
              </a:extLst>
            </p:cNvPr>
            <p:cNvSpPr txBox="1">
              <a:spLocks noChangeArrowheads="1"/>
            </p:cNvSpPr>
            <p:nvPr/>
          </p:nvSpPr>
          <p:spPr bwMode="auto">
            <a:xfrm>
              <a:off x="1015482" y="1956848"/>
              <a:ext cx="1370731"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a:p>
              <a:pPr eaLnBrk="1" hangingPunct="1">
                <a:defRPr/>
              </a:pPr>
              <a:r>
                <a:rPr lang="en-GB" altLang="en-US" sz="2400" b="1" dirty="0">
                  <a:solidFill>
                    <a:srgbClr val="023366"/>
                  </a:solidFill>
                  <a:latin typeface="Raleway" panose="020B0503030101060003" pitchFamily="34" charset="0"/>
                </a:rPr>
                <a:t>£2,500</a:t>
              </a:r>
            </a:p>
          </p:txBody>
        </p:sp>
        <p:sp>
          <p:nvSpPr>
            <p:cNvPr id="27" name="Rectangle 37">
              <a:extLst>
                <a:ext uri="{FF2B5EF4-FFF2-40B4-BE49-F238E27FC236}">
                  <a16:creationId xmlns:a16="http://schemas.microsoft.com/office/drawing/2014/main" id="{6004ACBD-ADA6-440E-B788-8C5C1B2D6BBE}"/>
                </a:ext>
              </a:extLst>
            </p:cNvPr>
            <p:cNvSpPr>
              <a:spLocks noChangeArrowheads="1"/>
            </p:cNvSpPr>
            <p:nvPr/>
          </p:nvSpPr>
          <p:spPr bwMode="auto">
            <a:xfrm>
              <a:off x="3377682" y="1199610"/>
              <a:ext cx="1371600" cy="121920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8" name="Text Box 38">
              <a:extLst>
                <a:ext uri="{FF2B5EF4-FFF2-40B4-BE49-F238E27FC236}">
                  <a16:creationId xmlns:a16="http://schemas.microsoft.com/office/drawing/2014/main" id="{A0254808-F8FF-41BB-9AF4-61AB304F7873}"/>
                </a:ext>
              </a:extLst>
            </p:cNvPr>
            <p:cNvSpPr txBox="1">
              <a:spLocks noChangeArrowheads="1"/>
            </p:cNvSpPr>
            <p:nvPr/>
          </p:nvSpPr>
          <p:spPr bwMode="auto">
            <a:xfrm>
              <a:off x="3453882" y="1271049"/>
              <a:ext cx="1382767"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a:p>
              <a:pPr eaLnBrk="1" hangingPunct="1">
                <a:defRPr/>
              </a:pPr>
              <a:r>
                <a:rPr lang="en-GB" altLang="en-US" sz="2400" b="1" dirty="0">
                  <a:solidFill>
                    <a:srgbClr val="023366"/>
                  </a:solidFill>
                  <a:latin typeface="Raleway" panose="020B0503030101060003" pitchFamily="34" charset="0"/>
                </a:rPr>
                <a:t>£4,500</a:t>
              </a:r>
            </a:p>
          </p:txBody>
        </p:sp>
        <p:sp>
          <p:nvSpPr>
            <p:cNvPr id="29" name="Rectangle 39">
              <a:extLst>
                <a:ext uri="{FF2B5EF4-FFF2-40B4-BE49-F238E27FC236}">
                  <a16:creationId xmlns:a16="http://schemas.microsoft.com/office/drawing/2014/main" id="{2FA75473-A2EF-414E-AB15-A4C661E19846}"/>
                </a:ext>
              </a:extLst>
            </p:cNvPr>
            <p:cNvSpPr>
              <a:spLocks noChangeArrowheads="1"/>
            </p:cNvSpPr>
            <p:nvPr/>
          </p:nvSpPr>
          <p:spPr bwMode="auto">
            <a:xfrm>
              <a:off x="3453882" y="2588124"/>
              <a:ext cx="1371600" cy="121919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0" name="Text Box 40">
              <a:extLst>
                <a:ext uri="{FF2B5EF4-FFF2-40B4-BE49-F238E27FC236}">
                  <a16:creationId xmlns:a16="http://schemas.microsoft.com/office/drawing/2014/main" id="{6AD4ED85-3B16-4AE5-8796-E9B9032D58E6}"/>
                </a:ext>
              </a:extLst>
            </p:cNvPr>
            <p:cNvSpPr txBox="1">
              <a:spLocks noChangeArrowheads="1"/>
            </p:cNvSpPr>
            <p:nvPr/>
          </p:nvSpPr>
          <p:spPr bwMode="auto">
            <a:xfrm>
              <a:off x="3530082" y="2657974"/>
              <a:ext cx="1279602"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a:p>
              <a:pPr eaLnBrk="1" hangingPunct="1">
                <a:defRPr/>
              </a:pPr>
              <a:r>
                <a:rPr lang="en-GB" altLang="en-US" sz="2400" b="1" dirty="0">
                  <a:solidFill>
                    <a:srgbClr val="023366"/>
                  </a:solidFill>
                  <a:latin typeface="Raleway" panose="020B0503030101060003" pitchFamily="34" charset="0"/>
                </a:rPr>
                <a:t>£8,500</a:t>
              </a:r>
            </a:p>
          </p:txBody>
        </p:sp>
        <p:sp>
          <p:nvSpPr>
            <p:cNvPr id="31" name="Line 41">
              <a:extLst>
                <a:ext uri="{FF2B5EF4-FFF2-40B4-BE49-F238E27FC236}">
                  <a16:creationId xmlns:a16="http://schemas.microsoft.com/office/drawing/2014/main" id="{E4BB4069-02E1-406B-877F-7D630DCEC3C3}"/>
                </a:ext>
              </a:extLst>
            </p:cNvPr>
            <p:cNvSpPr>
              <a:spLocks noChangeShapeType="1"/>
            </p:cNvSpPr>
            <p:nvPr/>
          </p:nvSpPr>
          <p:spPr bwMode="auto">
            <a:xfrm flipV="1">
              <a:off x="2310883" y="1609053"/>
              <a:ext cx="979433" cy="6573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2" name="Line 42">
              <a:extLst>
                <a:ext uri="{FF2B5EF4-FFF2-40B4-BE49-F238E27FC236}">
                  <a16:creationId xmlns:a16="http://schemas.microsoft.com/office/drawing/2014/main" id="{A50602F8-4281-45BA-9FC9-A5BF2EDBF81E}"/>
                </a:ext>
              </a:extLst>
            </p:cNvPr>
            <p:cNvSpPr>
              <a:spLocks noChangeShapeType="1"/>
            </p:cNvSpPr>
            <p:nvPr/>
          </p:nvSpPr>
          <p:spPr bwMode="auto">
            <a:xfrm>
              <a:off x="2310883" y="2418810"/>
              <a:ext cx="1127201" cy="79639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3" name="Rectangle 35">
              <a:extLst>
                <a:ext uri="{FF2B5EF4-FFF2-40B4-BE49-F238E27FC236}">
                  <a16:creationId xmlns:a16="http://schemas.microsoft.com/office/drawing/2014/main" id="{F0EDCFB1-9245-4186-9313-674C4AF706D2}"/>
                </a:ext>
              </a:extLst>
            </p:cNvPr>
            <p:cNvSpPr>
              <a:spLocks noChangeArrowheads="1"/>
            </p:cNvSpPr>
            <p:nvPr/>
          </p:nvSpPr>
          <p:spPr bwMode="auto">
            <a:xfrm>
              <a:off x="5268844" y="1247626"/>
              <a:ext cx="1371600" cy="112725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4" name="Text Box 36">
              <a:extLst>
                <a:ext uri="{FF2B5EF4-FFF2-40B4-BE49-F238E27FC236}">
                  <a16:creationId xmlns:a16="http://schemas.microsoft.com/office/drawing/2014/main" id="{6DA092B4-FE56-4188-A927-CEF8E2FBEC1A}"/>
                </a:ext>
              </a:extLst>
            </p:cNvPr>
            <p:cNvSpPr txBox="1">
              <a:spLocks noChangeArrowheads="1"/>
            </p:cNvSpPr>
            <p:nvPr/>
          </p:nvSpPr>
          <p:spPr bwMode="auto">
            <a:xfrm>
              <a:off x="5345043" y="1319065"/>
              <a:ext cx="1391364"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a:p>
              <a:pPr eaLnBrk="1" hangingPunct="1">
                <a:defRPr/>
              </a:pPr>
              <a:r>
                <a:rPr lang="en-GB" altLang="en-US" sz="2400" b="1" dirty="0">
                  <a:solidFill>
                    <a:srgbClr val="023366"/>
                  </a:solidFill>
                  <a:latin typeface="Raleway" panose="020B0503030101060003" pitchFamily="34" charset="0"/>
                </a:rPr>
                <a:t>£11,000</a:t>
              </a:r>
            </a:p>
          </p:txBody>
        </p:sp>
        <p:sp>
          <p:nvSpPr>
            <p:cNvPr id="35" name="Rectangle 37">
              <a:extLst>
                <a:ext uri="{FF2B5EF4-FFF2-40B4-BE49-F238E27FC236}">
                  <a16:creationId xmlns:a16="http://schemas.microsoft.com/office/drawing/2014/main" id="{52339971-64AE-4EEE-8313-282ACAFCBF97}"/>
                </a:ext>
              </a:extLst>
            </p:cNvPr>
            <p:cNvSpPr>
              <a:spLocks noChangeArrowheads="1"/>
            </p:cNvSpPr>
            <p:nvPr/>
          </p:nvSpPr>
          <p:spPr bwMode="auto">
            <a:xfrm>
              <a:off x="5202649" y="2636743"/>
              <a:ext cx="1371600" cy="121919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6" name="Text Box 38">
              <a:extLst>
                <a:ext uri="{FF2B5EF4-FFF2-40B4-BE49-F238E27FC236}">
                  <a16:creationId xmlns:a16="http://schemas.microsoft.com/office/drawing/2014/main" id="{A377F3E2-5A33-4651-AAED-9E1091780898}"/>
                </a:ext>
              </a:extLst>
            </p:cNvPr>
            <p:cNvSpPr txBox="1">
              <a:spLocks noChangeArrowheads="1"/>
            </p:cNvSpPr>
            <p:nvPr/>
          </p:nvSpPr>
          <p:spPr bwMode="auto">
            <a:xfrm>
              <a:off x="5214647" y="2642880"/>
              <a:ext cx="1374170"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a:p>
              <a:pPr eaLnBrk="1" hangingPunct="1">
                <a:defRPr/>
              </a:pPr>
              <a:r>
                <a:rPr lang="en-GB" altLang="en-US" sz="2400" b="1" dirty="0">
                  <a:solidFill>
                    <a:srgbClr val="023366"/>
                  </a:solidFill>
                  <a:latin typeface="Raleway" panose="020B0503030101060003" pitchFamily="34" charset="0"/>
                </a:rPr>
                <a:t>£3,500</a:t>
              </a:r>
            </a:p>
          </p:txBody>
        </p:sp>
        <p:sp>
          <p:nvSpPr>
            <p:cNvPr id="37" name="Line 41">
              <a:extLst>
                <a:ext uri="{FF2B5EF4-FFF2-40B4-BE49-F238E27FC236}">
                  <a16:creationId xmlns:a16="http://schemas.microsoft.com/office/drawing/2014/main" id="{4280C959-1120-4289-91B5-F1997F1F5556}"/>
                </a:ext>
              </a:extLst>
            </p:cNvPr>
            <p:cNvSpPr>
              <a:spLocks noChangeShapeType="1"/>
            </p:cNvSpPr>
            <p:nvPr/>
          </p:nvSpPr>
          <p:spPr bwMode="auto">
            <a:xfrm>
              <a:off x="6640444" y="1609054"/>
              <a:ext cx="1063936" cy="8097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8" name="Rectangle 39">
              <a:extLst>
                <a:ext uri="{FF2B5EF4-FFF2-40B4-BE49-F238E27FC236}">
                  <a16:creationId xmlns:a16="http://schemas.microsoft.com/office/drawing/2014/main" id="{112DE1DE-40FF-475A-8176-0CD345CF273B}"/>
                </a:ext>
              </a:extLst>
            </p:cNvPr>
            <p:cNvSpPr>
              <a:spLocks noChangeArrowheads="1"/>
            </p:cNvSpPr>
            <p:nvPr/>
          </p:nvSpPr>
          <p:spPr bwMode="auto">
            <a:xfrm>
              <a:off x="7780579" y="2018346"/>
              <a:ext cx="1371600" cy="121919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39" name="Text Box 40">
              <a:extLst>
                <a:ext uri="{FF2B5EF4-FFF2-40B4-BE49-F238E27FC236}">
                  <a16:creationId xmlns:a16="http://schemas.microsoft.com/office/drawing/2014/main" id="{3CCFD86E-3C54-4643-8CE9-8BA00D0D11BE}"/>
                </a:ext>
              </a:extLst>
            </p:cNvPr>
            <p:cNvSpPr txBox="1">
              <a:spLocks noChangeArrowheads="1"/>
            </p:cNvSpPr>
            <p:nvPr/>
          </p:nvSpPr>
          <p:spPr bwMode="auto">
            <a:xfrm>
              <a:off x="7791707" y="2012788"/>
              <a:ext cx="1245213"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a:p>
              <a:pPr eaLnBrk="1" hangingPunct="1">
                <a:defRPr/>
              </a:pPr>
              <a:r>
                <a:rPr lang="en-GB" altLang="en-US" sz="2400" b="1" dirty="0">
                  <a:solidFill>
                    <a:srgbClr val="023366"/>
                  </a:solidFill>
                  <a:latin typeface="Raleway" panose="020B0503030101060003" pitchFamily="34" charset="0"/>
                </a:rPr>
                <a:t>£5000</a:t>
              </a:r>
            </a:p>
          </p:txBody>
        </p:sp>
        <p:sp>
          <p:nvSpPr>
            <p:cNvPr id="40" name="Line 41">
              <a:extLst>
                <a:ext uri="{FF2B5EF4-FFF2-40B4-BE49-F238E27FC236}">
                  <a16:creationId xmlns:a16="http://schemas.microsoft.com/office/drawing/2014/main" id="{99944CDB-8AA9-41FB-81F5-57775A47535E}"/>
                </a:ext>
              </a:extLst>
            </p:cNvPr>
            <p:cNvSpPr>
              <a:spLocks noChangeShapeType="1"/>
            </p:cNvSpPr>
            <p:nvPr/>
          </p:nvSpPr>
          <p:spPr bwMode="auto">
            <a:xfrm>
              <a:off x="4749282" y="1504410"/>
              <a:ext cx="539803" cy="0"/>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1" name="Line 41">
              <a:extLst>
                <a:ext uri="{FF2B5EF4-FFF2-40B4-BE49-F238E27FC236}">
                  <a16:creationId xmlns:a16="http://schemas.microsoft.com/office/drawing/2014/main" id="{ED34F727-D2E5-4574-882C-EB38EFB4DD03}"/>
                </a:ext>
              </a:extLst>
            </p:cNvPr>
            <p:cNvSpPr>
              <a:spLocks noChangeShapeType="1"/>
            </p:cNvSpPr>
            <p:nvPr/>
          </p:nvSpPr>
          <p:spPr bwMode="auto">
            <a:xfrm flipV="1">
              <a:off x="4809683" y="3181942"/>
              <a:ext cx="379957"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2" name="Line 42">
              <a:extLst>
                <a:ext uri="{FF2B5EF4-FFF2-40B4-BE49-F238E27FC236}">
                  <a16:creationId xmlns:a16="http://schemas.microsoft.com/office/drawing/2014/main" id="{F890EAD1-C6BD-49D5-A70A-121FB90990E5}"/>
                </a:ext>
              </a:extLst>
            </p:cNvPr>
            <p:cNvSpPr>
              <a:spLocks noChangeShapeType="1"/>
            </p:cNvSpPr>
            <p:nvPr/>
          </p:nvSpPr>
          <p:spPr bwMode="auto">
            <a:xfrm flipV="1">
              <a:off x="6557478" y="2514540"/>
              <a:ext cx="1143000" cy="4719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1699947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EFED-A9B4-490F-8045-C137357DB00D}"/>
              </a:ext>
            </a:extLst>
          </p:cNvPr>
          <p:cNvSpPr>
            <a:spLocks noGrp="1"/>
          </p:cNvSpPr>
          <p:nvPr>
            <p:ph type="title"/>
          </p:nvPr>
        </p:nvSpPr>
        <p:spPr>
          <a:xfrm>
            <a:off x="1604721" y="277335"/>
            <a:ext cx="6670600" cy="1325563"/>
          </a:xfrm>
        </p:spPr>
        <p:txBody>
          <a:bodyPr>
            <a:normAutofit/>
          </a:bodyPr>
          <a:lstStyle/>
          <a:p>
            <a:r>
              <a:rPr lang="en-GB" dirty="0"/>
              <a:t>What happens to your budget?</a:t>
            </a:r>
          </a:p>
        </p:txBody>
      </p:sp>
      <p:sp>
        <p:nvSpPr>
          <p:cNvPr id="3" name="Content Placeholder 2">
            <a:extLst>
              <a:ext uri="{FF2B5EF4-FFF2-40B4-BE49-F238E27FC236}">
                <a16:creationId xmlns:a16="http://schemas.microsoft.com/office/drawing/2014/main" id="{C99B2061-C18D-40AE-89A5-2C66974FC349}"/>
              </a:ext>
            </a:extLst>
          </p:cNvPr>
          <p:cNvSpPr>
            <a:spLocks noGrp="1"/>
          </p:cNvSpPr>
          <p:nvPr>
            <p:ph idx="1"/>
          </p:nvPr>
        </p:nvSpPr>
        <p:spPr>
          <a:xfrm>
            <a:off x="838200" y="1825624"/>
            <a:ext cx="10515600" cy="5032375"/>
          </a:xfrm>
        </p:spPr>
        <p:txBody>
          <a:bodyPr/>
          <a:lstStyle/>
          <a:p>
            <a:r>
              <a:rPr lang="en-US" sz="2800" dirty="0">
                <a:effectLst/>
                <a:latin typeface="Raleway" panose="020B0503030101060003" pitchFamily="34" charset="0"/>
                <a:ea typeface="PMingLiU" panose="02020500000000000000" pitchFamily="18" charset="-120"/>
                <a:cs typeface="Times New Roman" panose="02020603050405020304" pitchFamily="18" charset="0"/>
              </a:rPr>
              <a:t>Cost: £500 per day worked plus all their travel and hotel expenses.</a:t>
            </a:r>
          </a:p>
          <a:p>
            <a:pPr marL="0" indent="0">
              <a:buNone/>
            </a:pPr>
            <a:endParaRPr lang="en-GB" dirty="0">
              <a:latin typeface="Raleway" panose="020B0503030101060003" pitchFamily="34" charset="0"/>
            </a:endParaRPr>
          </a:p>
        </p:txBody>
      </p:sp>
      <p:grpSp>
        <p:nvGrpSpPr>
          <p:cNvPr id="33" name="Group 32" descr="Critical Chain">
            <a:extLst>
              <a:ext uri="{FF2B5EF4-FFF2-40B4-BE49-F238E27FC236}">
                <a16:creationId xmlns:a16="http://schemas.microsoft.com/office/drawing/2014/main" id="{339F6666-F9F8-4A6B-8B01-8E495A76FBCD}"/>
              </a:ext>
            </a:extLst>
          </p:cNvPr>
          <p:cNvGrpSpPr/>
          <p:nvPr/>
        </p:nvGrpSpPr>
        <p:grpSpPr>
          <a:xfrm>
            <a:off x="1663072" y="3053547"/>
            <a:ext cx="7696792" cy="2062364"/>
            <a:chOff x="1663072" y="3158502"/>
            <a:chExt cx="7696792" cy="2062364"/>
          </a:xfrm>
        </p:grpSpPr>
        <p:sp>
          <p:nvSpPr>
            <p:cNvPr id="7" name="Rectangle 35">
              <a:extLst>
                <a:ext uri="{FF2B5EF4-FFF2-40B4-BE49-F238E27FC236}">
                  <a16:creationId xmlns:a16="http://schemas.microsoft.com/office/drawing/2014/main" id="{B264B55F-AE69-4E6C-8BBB-27F693090582}"/>
                </a:ext>
              </a:extLst>
            </p:cNvPr>
            <p:cNvSpPr>
              <a:spLocks noChangeArrowheads="1"/>
            </p:cNvSpPr>
            <p:nvPr/>
          </p:nvSpPr>
          <p:spPr bwMode="auto">
            <a:xfrm>
              <a:off x="1663072" y="3764908"/>
              <a:ext cx="1278724" cy="76666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8" name="Text Box 36">
              <a:extLst>
                <a:ext uri="{FF2B5EF4-FFF2-40B4-BE49-F238E27FC236}">
                  <a16:creationId xmlns:a16="http://schemas.microsoft.com/office/drawing/2014/main" id="{D25C65BD-27A2-477D-82B1-7AEE1F6B3F83}"/>
                </a:ext>
              </a:extLst>
            </p:cNvPr>
            <p:cNvSpPr txBox="1">
              <a:spLocks noChangeArrowheads="1"/>
            </p:cNvSpPr>
            <p:nvPr/>
          </p:nvSpPr>
          <p:spPr bwMode="auto">
            <a:xfrm>
              <a:off x="1695137" y="3744908"/>
              <a:ext cx="13083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a:p>
              <a:pPr eaLnBrk="1" hangingPunct="1">
                <a:defRPr/>
              </a:pPr>
              <a:r>
                <a:rPr lang="en-GB" altLang="en-US" sz="2400" b="1" dirty="0">
                  <a:solidFill>
                    <a:srgbClr val="023366"/>
                  </a:solidFill>
                  <a:latin typeface="Raleway" panose="020B0503030101060003" pitchFamily="34" charset="0"/>
                </a:rPr>
                <a:t>RV &amp; PJ</a:t>
              </a:r>
            </a:p>
          </p:txBody>
        </p:sp>
        <p:sp>
          <p:nvSpPr>
            <p:cNvPr id="9" name="Rectangle 37">
              <a:extLst>
                <a:ext uri="{FF2B5EF4-FFF2-40B4-BE49-F238E27FC236}">
                  <a16:creationId xmlns:a16="http://schemas.microsoft.com/office/drawing/2014/main" id="{5CF5808F-9C6B-4DF8-B095-73719C5AE513}"/>
                </a:ext>
              </a:extLst>
            </p:cNvPr>
            <p:cNvSpPr>
              <a:spLocks noChangeArrowheads="1"/>
            </p:cNvSpPr>
            <p:nvPr/>
          </p:nvSpPr>
          <p:spPr bwMode="auto">
            <a:xfrm>
              <a:off x="3936359" y="3248619"/>
              <a:ext cx="1278724" cy="76666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0" name="Text Box 38">
              <a:extLst>
                <a:ext uri="{FF2B5EF4-FFF2-40B4-BE49-F238E27FC236}">
                  <a16:creationId xmlns:a16="http://schemas.microsoft.com/office/drawing/2014/main" id="{DEEBC51B-5CD0-449F-9931-D17613D66F23}"/>
                </a:ext>
              </a:extLst>
            </p:cNvPr>
            <p:cNvSpPr txBox="1">
              <a:spLocks noChangeArrowheads="1"/>
            </p:cNvSpPr>
            <p:nvPr/>
          </p:nvSpPr>
          <p:spPr bwMode="auto">
            <a:xfrm>
              <a:off x="3966673" y="3234080"/>
              <a:ext cx="1321196" cy="83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a:p>
              <a:pPr eaLnBrk="1" hangingPunct="1">
                <a:defRPr/>
              </a:pPr>
              <a:r>
                <a:rPr lang="en-GB" altLang="en-US" sz="2400" b="1" dirty="0">
                  <a:solidFill>
                    <a:srgbClr val="023366"/>
                  </a:solidFill>
                  <a:latin typeface="Raleway" panose="020B0503030101060003" pitchFamily="34" charset="0"/>
                </a:rPr>
                <a:t>RV</a:t>
              </a:r>
            </a:p>
          </p:txBody>
        </p:sp>
        <p:sp>
          <p:nvSpPr>
            <p:cNvPr id="11" name="Rectangle 39">
              <a:extLst>
                <a:ext uri="{FF2B5EF4-FFF2-40B4-BE49-F238E27FC236}">
                  <a16:creationId xmlns:a16="http://schemas.microsoft.com/office/drawing/2014/main" id="{514D4924-BDA4-4759-B85F-B45AD09A3C85}"/>
                </a:ext>
              </a:extLst>
            </p:cNvPr>
            <p:cNvSpPr>
              <a:spLocks noChangeArrowheads="1"/>
            </p:cNvSpPr>
            <p:nvPr/>
          </p:nvSpPr>
          <p:spPr bwMode="auto">
            <a:xfrm>
              <a:off x="4007399" y="4416843"/>
              <a:ext cx="1278724" cy="777049"/>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2" name="Text Box 40">
              <a:extLst>
                <a:ext uri="{FF2B5EF4-FFF2-40B4-BE49-F238E27FC236}">
                  <a16:creationId xmlns:a16="http://schemas.microsoft.com/office/drawing/2014/main" id="{7BB10092-EB12-4DE7-955D-A9FD3A846601}"/>
                </a:ext>
              </a:extLst>
            </p:cNvPr>
            <p:cNvSpPr txBox="1">
              <a:spLocks noChangeArrowheads="1"/>
            </p:cNvSpPr>
            <p:nvPr/>
          </p:nvSpPr>
          <p:spPr bwMode="auto">
            <a:xfrm>
              <a:off x="4037383" y="4389868"/>
              <a:ext cx="1192955" cy="83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a:p>
              <a:pPr eaLnBrk="1" hangingPunct="1">
                <a:defRPr/>
              </a:pPr>
              <a:r>
                <a:rPr lang="en-GB" altLang="en-US" sz="2400" b="1" dirty="0">
                  <a:solidFill>
                    <a:srgbClr val="023366"/>
                  </a:solidFill>
                  <a:latin typeface="Raleway" panose="020B0503030101060003" pitchFamily="34" charset="0"/>
                </a:rPr>
                <a:t>PJ</a:t>
              </a:r>
            </a:p>
          </p:txBody>
        </p:sp>
        <p:sp>
          <p:nvSpPr>
            <p:cNvPr id="13" name="Line 41">
              <a:extLst>
                <a:ext uri="{FF2B5EF4-FFF2-40B4-BE49-F238E27FC236}">
                  <a16:creationId xmlns:a16="http://schemas.microsoft.com/office/drawing/2014/main" id="{C49A396E-3D06-4D1D-A178-CC6624A9BBE0}"/>
                </a:ext>
              </a:extLst>
            </p:cNvPr>
            <p:cNvSpPr>
              <a:spLocks noChangeShapeType="1"/>
            </p:cNvSpPr>
            <p:nvPr/>
          </p:nvSpPr>
          <p:spPr bwMode="auto">
            <a:xfrm flipV="1">
              <a:off x="2941796" y="3728457"/>
              <a:ext cx="994563" cy="57365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4" name="Line 42">
              <a:extLst>
                <a:ext uri="{FF2B5EF4-FFF2-40B4-BE49-F238E27FC236}">
                  <a16:creationId xmlns:a16="http://schemas.microsoft.com/office/drawing/2014/main" id="{ED54A5AB-C5FF-471C-882C-A49960ABE63A}"/>
                </a:ext>
              </a:extLst>
            </p:cNvPr>
            <p:cNvSpPr>
              <a:spLocks noChangeShapeType="1"/>
            </p:cNvSpPr>
            <p:nvPr/>
          </p:nvSpPr>
          <p:spPr bwMode="auto">
            <a:xfrm>
              <a:off x="2941796" y="4416843"/>
              <a:ext cx="1065603" cy="229462"/>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5" name="Rectangle 35">
              <a:extLst>
                <a:ext uri="{FF2B5EF4-FFF2-40B4-BE49-F238E27FC236}">
                  <a16:creationId xmlns:a16="http://schemas.microsoft.com/office/drawing/2014/main" id="{31B7952A-C788-43E4-B923-A4A416FF51E8}"/>
                </a:ext>
              </a:extLst>
            </p:cNvPr>
            <p:cNvSpPr>
              <a:spLocks noChangeArrowheads="1"/>
            </p:cNvSpPr>
            <p:nvPr/>
          </p:nvSpPr>
          <p:spPr bwMode="auto">
            <a:xfrm>
              <a:off x="5720486" y="3186202"/>
              <a:ext cx="1278724" cy="81735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6" name="Text Box 36">
              <a:extLst>
                <a:ext uri="{FF2B5EF4-FFF2-40B4-BE49-F238E27FC236}">
                  <a16:creationId xmlns:a16="http://schemas.microsoft.com/office/drawing/2014/main" id="{46C25886-AC8A-411D-8B28-9A75064E5D88}"/>
                </a:ext>
              </a:extLst>
            </p:cNvPr>
            <p:cNvSpPr txBox="1">
              <a:spLocks noChangeArrowheads="1"/>
            </p:cNvSpPr>
            <p:nvPr/>
          </p:nvSpPr>
          <p:spPr bwMode="auto">
            <a:xfrm>
              <a:off x="5752951" y="3158502"/>
              <a:ext cx="12137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a:p>
              <a:pPr eaLnBrk="1" hangingPunct="1">
                <a:defRPr/>
              </a:pPr>
              <a:r>
                <a:rPr lang="en-GB" altLang="en-US" sz="2400" b="1" dirty="0">
                  <a:solidFill>
                    <a:srgbClr val="023366"/>
                  </a:solidFill>
                  <a:latin typeface="Raleway" panose="020B0503030101060003" pitchFamily="34" charset="0"/>
                </a:rPr>
                <a:t>PJ</a:t>
              </a:r>
            </a:p>
          </p:txBody>
        </p:sp>
        <p:sp>
          <p:nvSpPr>
            <p:cNvPr id="17" name="Rectangle 37">
              <a:extLst>
                <a:ext uri="{FF2B5EF4-FFF2-40B4-BE49-F238E27FC236}">
                  <a16:creationId xmlns:a16="http://schemas.microsoft.com/office/drawing/2014/main" id="{8A56BE6A-4207-4A57-8EC7-3B8918F27C09}"/>
                </a:ext>
              </a:extLst>
            </p:cNvPr>
            <p:cNvSpPr>
              <a:spLocks noChangeArrowheads="1"/>
            </p:cNvSpPr>
            <p:nvPr/>
          </p:nvSpPr>
          <p:spPr bwMode="auto">
            <a:xfrm>
              <a:off x="5637751" y="4416843"/>
              <a:ext cx="1278724" cy="7901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18" name="Text Box 38">
              <a:extLst>
                <a:ext uri="{FF2B5EF4-FFF2-40B4-BE49-F238E27FC236}">
                  <a16:creationId xmlns:a16="http://schemas.microsoft.com/office/drawing/2014/main" id="{1BAB9971-20F0-48F3-8047-08BF414F480F}"/>
                </a:ext>
              </a:extLst>
            </p:cNvPr>
            <p:cNvSpPr txBox="1">
              <a:spLocks noChangeArrowheads="1"/>
            </p:cNvSpPr>
            <p:nvPr/>
          </p:nvSpPr>
          <p:spPr bwMode="auto">
            <a:xfrm>
              <a:off x="5579012" y="4375286"/>
              <a:ext cx="1281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a:p>
              <a:pPr eaLnBrk="1" hangingPunct="1">
                <a:defRPr/>
              </a:pPr>
              <a:r>
                <a:rPr lang="en-GB" altLang="en-US" sz="2400" b="1" dirty="0">
                  <a:solidFill>
                    <a:srgbClr val="023366"/>
                  </a:solidFill>
                  <a:latin typeface="Raleway" panose="020B0503030101060003" pitchFamily="34" charset="0"/>
                </a:rPr>
                <a:t>RV</a:t>
              </a:r>
            </a:p>
          </p:txBody>
        </p:sp>
        <p:sp>
          <p:nvSpPr>
            <p:cNvPr id="19" name="Line 41">
              <a:extLst>
                <a:ext uri="{FF2B5EF4-FFF2-40B4-BE49-F238E27FC236}">
                  <a16:creationId xmlns:a16="http://schemas.microsoft.com/office/drawing/2014/main" id="{FF45248A-B44B-4DF7-A4DD-038C5EE92331}"/>
                </a:ext>
              </a:extLst>
            </p:cNvPr>
            <p:cNvSpPr>
              <a:spLocks noChangeShapeType="1"/>
            </p:cNvSpPr>
            <p:nvPr/>
          </p:nvSpPr>
          <p:spPr bwMode="auto">
            <a:xfrm>
              <a:off x="6978187" y="3807236"/>
              <a:ext cx="991893" cy="609607"/>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0" name="Rectangle 39">
              <a:extLst>
                <a:ext uri="{FF2B5EF4-FFF2-40B4-BE49-F238E27FC236}">
                  <a16:creationId xmlns:a16="http://schemas.microsoft.com/office/drawing/2014/main" id="{F34D7A48-A45A-44CF-A650-4DA4F029979C}"/>
                </a:ext>
              </a:extLst>
            </p:cNvPr>
            <p:cNvSpPr>
              <a:spLocks noChangeArrowheads="1"/>
            </p:cNvSpPr>
            <p:nvPr/>
          </p:nvSpPr>
          <p:spPr bwMode="auto">
            <a:xfrm>
              <a:off x="8041120" y="4084729"/>
              <a:ext cx="1318744" cy="98235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1" name="Text Box 40">
              <a:extLst>
                <a:ext uri="{FF2B5EF4-FFF2-40B4-BE49-F238E27FC236}">
                  <a16:creationId xmlns:a16="http://schemas.microsoft.com/office/drawing/2014/main" id="{ED46FCED-D33A-4135-9D27-B413A51D3015}"/>
                </a:ext>
              </a:extLst>
            </p:cNvPr>
            <p:cNvSpPr txBox="1">
              <a:spLocks noChangeArrowheads="1"/>
            </p:cNvSpPr>
            <p:nvPr/>
          </p:nvSpPr>
          <p:spPr bwMode="auto">
            <a:xfrm>
              <a:off x="8051493" y="4111178"/>
              <a:ext cx="1308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a:p>
              <a:pPr eaLnBrk="1" hangingPunct="1">
                <a:defRPr/>
              </a:pPr>
              <a:r>
                <a:rPr lang="en-GB" altLang="en-US" sz="2400" b="1" dirty="0">
                  <a:solidFill>
                    <a:srgbClr val="023366"/>
                  </a:solidFill>
                  <a:latin typeface="Raleway" panose="020B0503030101060003" pitchFamily="34" charset="0"/>
                </a:rPr>
                <a:t>RV &amp; PJ</a:t>
              </a:r>
            </a:p>
          </p:txBody>
        </p:sp>
        <p:sp>
          <p:nvSpPr>
            <p:cNvPr id="22" name="Line 41">
              <a:extLst>
                <a:ext uri="{FF2B5EF4-FFF2-40B4-BE49-F238E27FC236}">
                  <a16:creationId xmlns:a16="http://schemas.microsoft.com/office/drawing/2014/main" id="{ABE57F63-A097-4B11-93EB-3B33AE0746DB}"/>
                </a:ext>
              </a:extLst>
            </p:cNvPr>
            <p:cNvSpPr>
              <a:spLocks noChangeShapeType="1"/>
            </p:cNvSpPr>
            <p:nvPr/>
          </p:nvSpPr>
          <p:spPr bwMode="auto">
            <a:xfrm>
              <a:off x="5215083" y="3728457"/>
              <a:ext cx="503251"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3" name="Line 41">
              <a:extLst>
                <a:ext uri="{FF2B5EF4-FFF2-40B4-BE49-F238E27FC236}">
                  <a16:creationId xmlns:a16="http://schemas.microsoft.com/office/drawing/2014/main" id="{C86552C6-6278-4795-A1F6-7E37D1A17008}"/>
                </a:ext>
              </a:extLst>
            </p:cNvPr>
            <p:cNvSpPr>
              <a:spLocks noChangeShapeType="1"/>
            </p:cNvSpPr>
            <p:nvPr/>
          </p:nvSpPr>
          <p:spPr bwMode="auto">
            <a:xfrm flipV="1">
              <a:off x="5294707" y="4855855"/>
              <a:ext cx="354229"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4" name="Line 42">
              <a:extLst>
                <a:ext uri="{FF2B5EF4-FFF2-40B4-BE49-F238E27FC236}">
                  <a16:creationId xmlns:a16="http://schemas.microsoft.com/office/drawing/2014/main" id="{D9122903-F3A8-431D-A938-D638289737E0}"/>
                </a:ext>
              </a:extLst>
            </p:cNvPr>
            <p:cNvSpPr>
              <a:spLocks noChangeShapeType="1"/>
            </p:cNvSpPr>
            <p:nvPr/>
          </p:nvSpPr>
          <p:spPr bwMode="auto">
            <a:xfrm flipV="1">
              <a:off x="6900839" y="4488911"/>
              <a:ext cx="1065603" cy="355283"/>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28" name="Line 41">
              <a:extLst>
                <a:ext uri="{FF2B5EF4-FFF2-40B4-BE49-F238E27FC236}">
                  <a16:creationId xmlns:a16="http://schemas.microsoft.com/office/drawing/2014/main" id="{A314AF80-D039-4663-9090-00D02A58792C}"/>
                </a:ext>
              </a:extLst>
            </p:cNvPr>
            <p:cNvSpPr>
              <a:spLocks noChangeShapeType="1"/>
            </p:cNvSpPr>
            <p:nvPr/>
          </p:nvSpPr>
          <p:spPr bwMode="auto">
            <a:xfrm flipV="1">
              <a:off x="5247548" y="3959636"/>
              <a:ext cx="470786" cy="430231"/>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Tree>
    <p:extLst>
      <p:ext uri="{BB962C8B-B14F-4D97-AF65-F5344CB8AC3E}">
        <p14:creationId xmlns:p14="http://schemas.microsoft.com/office/powerpoint/2010/main" val="324179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E327-6424-44D8-AA9C-563CA3621DCA}"/>
              </a:ext>
            </a:extLst>
          </p:cNvPr>
          <p:cNvSpPr>
            <a:spLocks noGrp="1"/>
          </p:cNvSpPr>
          <p:nvPr>
            <p:ph type="title"/>
          </p:nvPr>
        </p:nvSpPr>
        <p:spPr>
          <a:xfrm>
            <a:off x="1844298" y="61306"/>
            <a:ext cx="6572679" cy="1325563"/>
          </a:xfrm>
        </p:spPr>
        <p:txBody>
          <a:bodyPr/>
          <a:lstStyle/>
          <a:p>
            <a:r>
              <a:rPr lang="en-GB" dirty="0"/>
              <a:t>ANSWER: What happens to the budget?</a:t>
            </a:r>
          </a:p>
        </p:txBody>
      </p:sp>
      <p:sp>
        <p:nvSpPr>
          <p:cNvPr id="3" name="Content Placeholder 2">
            <a:extLst>
              <a:ext uri="{FF2B5EF4-FFF2-40B4-BE49-F238E27FC236}">
                <a16:creationId xmlns:a16="http://schemas.microsoft.com/office/drawing/2014/main" id="{4A23D12F-F559-4E1A-9686-2057C635C13F}"/>
              </a:ext>
            </a:extLst>
          </p:cNvPr>
          <p:cNvSpPr>
            <a:spLocks noGrp="1"/>
          </p:cNvSpPr>
          <p:nvPr>
            <p:ph idx="1"/>
          </p:nvPr>
        </p:nvSpPr>
        <p:spPr>
          <a:xfrm>
            <a:off x="838200" y="1825624"/>
            <a:ext cx="10515600" cy="4971069"/>
          </a:xfrm>
        </p:spPr>
        <p:txBody>
          <a:bodyPr>
            <a:normAutofit fontScale="92500" lnSpcReduction="10000"/>
          </a:bodyPr>
          <a:lstStyle/>
          <a:p>
            <a:pPr marL="0" indent="0" algn="l">
              <a:buNone/>
              <a:tabLst>
                <a:tab pos="5715000" algn="r"/>
              </a:tabLst>
            </a:pPr>
            <a:r>
              <a:rPr lang="en-US" sz="2400" dirty="0">
                <a:effectLst/>
                <a:latin typeface="Raleway" panose="020B0503030101060003" pitchFamily="34" charset="0"/>
                <a:ea typeface="PMingLiU" panose="02020500000000000000" pitchFamily="18" charset="-120"/>
                <a:cs typeface="Times New Roman" panose="02020603050405020304" pitchFamily="18" charset="0"/>
              </a:rPr>
              <a:t>Cost: £500 per day worked plus all their travel and hotel expenses.</a:t>
            </a: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r>
              <a:rPr lang="en-US" sz="2400" dirty="0" err="1">
                <a:latin typeface="Raleway" panose="020B0503030101060003" pitchFamily="34" charset="0"/>
                <a:ea typeface="PMingLiU" panose="02020500000000000000" pitchFamily="18" charset="-120"/>
                <a:cs typeface="Times New Roman" panose="02020603050405020304" pitchFamily="18" charset="0"/>
              </a:rPr>
              <a:t>Ranjeev</a:t>
            </a:r>
            <a:r>
              <a:rPr lang="en-US" sz="2400" dirty="0">
                <a:latin typeface="Raleway" panose="020B0503030101060003" pitchFamily="34" charset="0"/>
                <a:ea typeface="PMingLiU" panose="02020500000000000000" pitchFamily="18" charset="-120"/>
                <a:cs typeface="Times New Roman" panose="02020603050405020304" pitchFamily="18" charset="0"/>
              </a:rPr>
              <a:t> </a:t>
            </a:r>
            <a:r>
              <a:rPr lang="en-US" sz="2400" dirty="0" err="1">
                <a:latin typeface="Raleway" panose="020B0503030101060003" pitchFamily="34" charset="0"/>
                <a:ea typeface="PMingLiU" panose="02020500000000000000" pitchFamily="18" charset="-120"/>
                <a:cs typeface="Times New Roman" panose="02020603050405020304" pitchFamily="18" charset="0"/>
              </a:rPr>
              <a:t>Vastal</a:t>
            </a:r>
            <a:r>
              <a:rPr lang="en-US" sz="2400" dirty="0">
                <a:latin typeface="Raleway" panose="020B0503030101060003" pitchFamily="34" charset="0"/>
                <a:ea typeface="PMingLiU" panose="02020500000000000000" pitchFamily="18" charset="-120"/>
                <a:cs typeface="Times New Roman" panose="02020603050405020304" pitchFamily="18" charset="0"/>
              </a:rPr>
              <a:t> = A, B, E and F = (5+9+7+10) * 500 = £15,500</a:t>
            </a: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r>
              <a:rPr lang="en-US" sz="2400" dirty="0">
                <a:latin typeface="Raleway" panose="020B0503030101060003" pitchFamily="34" charset="0"/>
                <a:ea typeface="PMingLiU" panose="02020500000000000000" pitchFamily="18" charset="-120"/>
                <a:cs typeface="Times New Roman" panose="02020603050405020304" pitchFamily="18" charset="0"/>
              </a:rPr>
              <a:t>Paula </a:t>
            </a:r>
            <a:r>
              <a:rPr lang="en-US" sz="2400" dirty="0" err="1">
                <a:latin typeface="Raleway" panose="020B0503030101060003" pitchFamily="34" charset="0"/>
                <a:ea typeface="PMingLiU" panose="02020500000000000000" pitchFamily="18" charset="-120"/>
                <a:cs typeface="Times New Roman" panose="02020603050405020304" pitchFamily="18" charset="0"/>
              </a:rPr>
              <a:t>Jiggins</a:t>
            </a:r>
            <a:r>
              <a:rPr lang="en-US" sz="2400" dirty="0">
                <a:latin typeface="Raleway" panose="020B0503030101060003" pitchFamily="34" charset="0"/>
                <a:ea typeface="PMingLiU" panose="02020500000000000000" pitchFamily="18" charset="-120"/>
                <a:cs typeface="Times New Roman" panose="02020603050405020304" pitchFamily="18" charset="0"/>
              </a:rPr>
              <a:t> = A, D, C and F = (5+17+22+10) * 500 = £27,000</a:t>
            </a:r>
          </a:p>
          <a:p>
            <a:pPr marL="0" indent="0" algn="l">
              <a:buNone/>
              <a:tabLst>
                <a:tab pos="5715000" algn="r"/>
              </a:tabLst>
            </a:pP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r>
              <a:rPr lang="en-US" sz="2400" dirty="0">
                <a:latin typeface="Raleway" panose="020B0503030101060003" pitchFamily="34" charset="0"/>
                <a:ea typeface="PMingLiU" panose="02020500000000000000" pitchFamily="18" charset="-120"/>
                <a:cs typeface="Times New Roman" panose="02020603050405020304" pitchFamily="18" charset="0"/>
              </a:rPr>
              <a:t>= £42,500 [was £35,000]</a:t>
            </a:r>
            <a:endParaRPr lang="en-US"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US" sz="2400" dirty="0">
              <a:latin typeface="Raleway" panose="020B0503030101060003" pitchFamily="34" charset="0"/>
              <a:ea typeface="PMingLiU" panose="02020500000000000000" pitchFamily="18" charset="-120"/>
              <a:cs typeface="Times New Roman" panose="02020603050405020304" pitchFamily="18" charset="0"/>
            </a:endParaRPr>
          </a:p>
          <a:p>
            <a:pPr marL="0" indent="0">
              <a:buNone/>
              <a:tabLst>
                <a:tab pos="5715000" algn="r"/>
              </a:tabLst>
            </a:pPr>
            <a:endParaRPr lang="en-GB" sz="2400" dirty="0">
              <a:effectLst/>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GB" sz="2400" dirty="0">
              <a:latin typeface="Raleway" panose="020B0503030101060003" pitchFamily="34" charset="0"/>
              <a:ea typeface="PMingLiU" panose="02020500000000000000" pitchFamily="18" charset="-120"/>
              <a:cs typeface="Times New Roman" panose="02020603050405020304" pitchFamily="18" charset="0"/>
            </a:endParaRPr>
          </a:p>
          <a:p>
            <a:pPr marL="0" indent="0" algn="l">
              <a:buNone/>
              <a:tabLst>
                <a:tab pos="5715000" algn="r"/>
              </a:tabLst>
            </a:pPr>
            <a:endParaRPr lang="en-GB" sz="2400" dirty="0">
              <a:latin typeface="Raleway" panose="020B0503030101060003" pitchFamily="34" charset="0"/>
              <a:ea typeface="PMingLiU" panose="02020500000000000000" pitchFamily="18" charset="-120"/>
              <a:cs typeface="Times New Roman" panose="02020603050405020304" pitchFamily="18" charset="0"/>
            </a:endParaRPr>
          </a:p>
        </p:txBody>
      </p:sp>
      <p:grpSp>
        <p:nvGrpSpPr>
          <p:cNvPr id="43" name="Group 42" descr="network diagram for seminar exercise">
            <a:extLst>
              <a:ext uri="{FF2B5EF4-FFF2-40B4-BE49-F238E27FC236}">
                <a16:creationId xmlns:a16="http://schemas.microsoft.com/office/drawing/2014/main" id="{C6AEA241-71AB-4890-884A-72989A63E5BA}"/>
              </a:ext>
            </a:extLst>
          </p:cNvPr>
          <p:cNvGrpSpPr/>
          <p:nvPr/>
        </p:nvGrpSpPr>
        <p:grpSpPr>
          <a:xfrm>
            <a:off x="1904555" y="2455889"/>
            <a:ext cx="7696792" cy="2062364"/>
            <a:chOff x="939282" y="747324"/>
            <a:chExt cx="8255824" cy="2739490"/>
          </a:xfrm>
        </p:grpSpPr>
        <p:sp>
          <p:nvSpPr>
            <p:cNvPr id="44" name="Rectangle 35">
              <a:extLst>
                <a:ext uri="{FF2B5EF4-FFF2-40B4-BE49-F238E27FC236}">
                  <a16:creationId xmlns:a16="http://schemas.microsoft.com/office/drawing/2014/main" id="{8473323B-6ACE-4228-B56C-A587DC12D633}"/>
                </a:ext>
              </a:extLst>
            </p:cNvPr>
            <p:cNvSpPr>
              <a:spLocks noChangeArrowheads="1"/>
            </p:cNvSpPr>
            <p:nvPr/>
          </p:nvSpPr>
          <p:spPr bwMode="auto">
            <a:xfrm>
              <a:off x="939282" y="1552829"/>
              <a:ext cx="1371600" cy="101838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5" name="Text Box 36">
              <a:extLst>
                <a:ext uri="{FF2B5EF4-FFF2-40B4-BE49-F238E27FC236}">
                  <a16:creationId xmlns:a16="http://schemas.microsoft.com/office/drawing/2014/main" id="{A4AD5486-3E57-4707-AC3F-B8B6D2E44ECD}"/>
                </a:ext>
              </a:extLst>
            </p:cNvPr>
            <p:cNvSpPr txBox="1">
              <a:spLocks noChangeArrowheads="1"/>
            </p:cNvSpPr>
            <p:nvPr/>
          </p:nvSpPr>
          <p:spPr bwMode="auto">
            <a:xfrm>
              <a:off x="973676" y="1526262"/>
              <a:ext cx="1403401"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A		5</a:t>
              </a:r>
            </a:p>
            <a:p>
              <a:pPr eaLnBrk="1" hangingPunct="1">
                <a:defRPr/>
              </a:pPr>
              <a:r>
                <a:rPr lang="en-GB" altLang="en-US" sz="2400" b="1" dirty="0">
                  <a:solidFill>
                    <a:srgbClr val="023366"/>
                  </a:solidFill>
                  <a:latin typeface="Raleway" panose="020B0503030101060003" pitchFamily="34" charset="0"/>
                </a:rPr>
                <a:t>RV &amp; PJ</a:t>
              </a:r>
            </a:p>
          </p:txBody>
        </p:sp>
        <p:sp>
          <p:nvSpPr>
            <p:cNvPr id="46" name="Rectangle 37">
              <a:extLst>
                <a:ext uri="{FF2B5EF4-FFF2-40B4-BE49-F238E27FC236}">
                  <a16:creationId xmlns:a16="http://schemas.microsoft.com/office/drawing/2014/main" id="{8DAF76C9-F3CA-4011-AEF3-8365075F2F5A}"/>
                </a:ext>
              </a:extLst>
            </p:cNvPr>
            <p:cNvSpPr>
              <a:spLocks noChangeArrowheads="1"/>
            </p:cNvSpPr>
            <p:nvPr/>
          </p:nvSpPr>
          <p:spPr bwMode="auto">
            <a:xfrm>
              <a:off x="3377682" y="867029"/>
              <a:ext cx="1371600" cy="10183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7" name="Text Box 38">
              <a:extLst>
                <a:ext uri="{FF2B5EF4-FFF2-40B4-BE49-F238E27FC236}">
                  <a16:creationId xmlns:a16="http://schemas.microsoft.com/office/drawing/2014/main" id="{70DFCF40-63D8-4167-91C1-309F5363DB90}"/>
                </a:ext>
              </a:extLst>
            </p:cNvPr>
            <p:cNvSpPr txBox="1">
              <a:spLocks noChangeArrowheads="1"/>
            </p:cNvSpPr>
            <p:nvPr/>
          </p:nvSpPr>
          <p:spPr bwMode="auto">
            <a:xfrm>
              <a:off x="3410198" y="847716"/>
              <a:ext cx="1417157" cy="11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B		9</a:t>
              </a:r>
            </a:p>
            <a:p>
              <a:pPr eaLnBrk="1" hangingPunct="1">
                <a:defRPr/>
              </a:pPr>
              <a:r>
                <a:rPr lang="en-GB" altLang="en-US" sz="2400" b="1" dirty="0">
                  <a:solidFill>
                    <a:srgbClr val="023366"/>
                  </a:solidFill>
                  <a:latin typeface="Raleway" panose="020B0503030101060003" pitchFamily="34" charset="0"/>
                </a:rPr>
                <a:t>RV</a:t>
              </a:r>
            </a:p>
          </p:txBody>
        </p:sp>
        <p:sp>
          <p:nvSpPr>
            <p:cNvPr id="48" name="Rectangle 39">
              <a:extLst>
                <a:ext uri="{FF2B5EF4-FFF2-40B4-BE49-F238E27FC236}">
                  <a16:creationId xmlns:a16="http://schemas.microsoft.com/office/drawing/2014/main" id="{DFD746F4-57DE-4FA0-B05E-CD9A54B7ACB6}"/>
                </a:ext>
              </a:extLst>
            </p:cNvPr>
            <p:cNvSpPr>
              <a:spLocks noChangeArrowheads="1"/>
            </p:cNvSpPr>
            <p:nvPr/>
          </p:nvSpPr>
          <p:spPr bwMode="auto">
            <a:xfrm>
              <a:off x="3453882" y="2418810"/>
              <a:ext cx="1371600" cy="1032174"/>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49" name="Text Box 40">
              <a:extLst>
                <a:ext uri="{FF2B5EF4-FFF2-40B4-BE49-F238E27FC236}">
                  <a16:creationId xmlns:a16="http://schemas.microsoft.com/office/drawing/2014/main" id="{D5F62E59-8C18-45EA-87E4-F0474BF7A4A3}"/>
                </a:ext>
              </a:extLst>
            </p:cNvPr>
            <p:cNvSpPr txBox="1">
              <a:spLocks noChangeArrowheads="1"/>
            </p:cNvSpPr>
            <p:nvPr/>
          </p:nvSpPr>
          <p:spPr bwMode="auto">
            <a:xfrm>
              <a:off x="3486044" y="2382978"/>
              <a:ext cx="1279601" cy="110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D	   17</a:t>
              </a:r>
            </a:p>
            <a:p>
              <a:pPr eaLnBrk="1" hangingPunct="1">
                <a:defRPr/>
              </a:pPr>
              <a:r>
                <a:rPr lang="en-GB" altLang="en-US" sz="2400" b="1" dirty="0">
                  <a:solidFill>
                    <a:srgbClr val="023366"/>
                  </a:solidFill>
                  <a:latin typeface="Raleway" panose="020B0503030101060003" pitchFamily="34" charset="0"/>
                </a:rPr>
                <a:t>PJ</a:t>
              </a:r>
            </a:p>
          </p:txBody>
        </p:sp>
        <p:sp>
          <p:nvSpPr>
            <p:cNvPr id="50" name="Line 41">
              <a:extLst>
                <a:ext uri="{FF2B5EF4-FFF2-40B4-BE49-F238E27FC236}">
                  <a16:creationId xmlns:a16="http://schemas.microsoft.com/office/drawing/2014/main" id="{A280AB5A-946E-4456-A7EF-672263054421}"/>
                </a:ext>
              </a:extLst>
            </p:cNvPr>
            <p:cNvSpPr>
              <a:spLocks noChangeShapeType="1"/>
            </p:cNvSpPr>
            <p:nvPr/>
          </p:nvSpPr>
          <p:spPr bwMode="auto">
            <a:xfrm flipV="1">
              <a:off x="2310882" y="1504410"/>
              <a:ext cx="1066800" cy="762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1" name="Line 42">
              <a:extLst>
                <a:ext uri="{FF2B5EF4-FFF2-40B4-BE49-F238E27FC236}">
                  <a16:creationId xmlns:a16="http://schemas.microsoft.com/office/drawing/2014/main" id="{45A6BAB4-B112-4959-8BA9-92E566FE7920}"/>
                </a:ext>
              </a:extLst>
            </p:cNvPr>
            <p:cNvSpPr>
              <a:spLocks noChangeShapeType="1"/>
            </p:cNvSpPr>
            <p:nvPr/>
          </p:nvSpPr>
          <p:spPr bwMode="auto">
            <a:xfrm>
              <a:off x="2310882" y="2418810"/>
              <a:ext cx="1143000" cy="304800"/>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2" name="Rectangle 35">
              <a:extLst>
                <a:ext uri="{FF2B5EF4-FFF2-40B4-BE49-F238E27FC236}">
                  <a16:creationId xmlns:a16="http://schemas.microsoft.com/office/drawing/2014/main" id="{D27B468C-38CE-41EC-9721-8F6130D3FA1C}"/>
                </a:ext>
              </a:extLst>
            </p:cNvPr>
            <p:cNvSpPr>
              <a:spLocks noChangeArrowheads="1"/>
            </p:cNvSpPr>
            <p:nvPr/>
          </p:nvSpPr>
          <p:spPr bwMode="auto">
            <a:xfrm>
              <a:off x="5291393" y="784119"/>
              <a:ext cx="1371600" cy="108570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3" name="Text Box 36">
              <a:extLst>
                <a:ext uri="{FF2B5EF4-FFF2-40B4-BE49-F238E27FC236}">
                  <a16:creationId xmlns:a16="http://schemas.microsoft.com/office/drawing/2014/main" id="{566F6A08-AD00-46BD-900C-92072B38FC74}"/>
                </a:ext>
              </a:extLst>
            </p:cNvPr>
            <p:cNvSpPr txBox="1">
              <a:spLocks noChangeArrowheads="1"/>
            </p:cNvSpPr>
            <p:nvPr/>
          </p:nvSpPr>
          <p:spPr bwMode="auto">
            <a:xfrm>
              <a:off x="5326216" y="747324"/>
              <a:ext cx="1301954"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C	   22</a:t>
              </a:r>
            </a:p>
            <a:p>
              <a:pPr eaLnBrk="1" hangingPunct="1">
                <a:defRPr/>
              </a:pPr>
              <a:r>
                <a:rPr lang="en-GB" altLang="en-US" sz="2400" b="1" dirty="0">
                  <a:solidFill>
                    <a:srgbClr val="023366"/>
                  </a:solidFill>
                  <a:latin typeface="Raleway" panose="020B0503030101060003" pitchFamily="34" charset="0"/>
                </a:rPr>
                <a:t>PJ</a:t>
              </a:r>
            </a:p>
          </p:txBody>
        </p:sp>
        <p:sp>
          <p:nvSpPr>
            <p:cNvPr id="54" name="Rectangle 37">
              <a:extLst>
                <a:ext uri="{FF2B5EF4-FFF2-40B4-BE49-F238E27FC236}">
                  <a16:creationId xmlns:a16="http://schemas.microsoft.com/office/drawing/2014/main" id="{7AE15C6C-CF10-4095-967C-B49FDE623913}"/>
                </a:ext>
              </a:extLst>
            </p:cNvPr>
            <p:cNvSpPr>
              <a:spLocks noChangeArrowheads="1"/>
            </p:cNvSpPr>
            <p:nvPr/>
          </p:nvSpPr>
          <p:spPr bwMode="auto">
            <a:xfrm>
              <a:off x="5202649" y="2418810"/>
              <a:ext cx="1371600" cy="10495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5" name="Text Box 38">
              <a:extLst>
                <a:ext uri="{FF2B5EF4-FFF2-40B4-BE49-F238E27FC236}">
                  <a16:creationId xmlns:a16="http://schemas.microsoft.com/office/drawing/2014/main" id="{00526599-2615-47C7-AEDC-B192C6DC94DA}"/>
                </a:ext>
              </a:extLst>
            </p:cNvPr>
            <p:cNvSpPr txBox="1">
              <a:spLocks noChangeArrowheads="1"/>
            </p:cNvSpPr>
            <p:nvPr/>
          </p:nvSpPr>
          <p:spPr bwMode="auto">
            <a:xfrm>
              <a:off x="5139644" y="2363609"/>
              <a:ext cx="1374170"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E		7</a:t>
              </a:r>
            </a:p>
            <a:p>
              <a:pPr eaLnBrk="1" hangingPunct="1">
                <a:defRPr/>
              </a:pPr>
              <a:r>
                <a:rPr lang="en-GB" altLang="en-US" sz="2400" b="1" dirty="0">
                  <a:solidFill>
                    <a:srgbClr val="023366"/>
                  </a:solidFill>
                  <a:latin typeface="Raleway" panose="020B0503030101060003" pitchFamily="34" charset="0"/>
                </a:rPr>
                <a:t>RV</a:t>
              </a:r>
            </a:p>
          </p:txBody>
        </p:sp>
        <p:sp>
          <p:nvSpPr>
            <p:cNvPr id="56" name="Line 41">
              <a:extLst>
                <a:ext uri="{FF2B5EF4-FFF2-40B4-BE49-F238E27FC236}">
                  <a16:creationId xmlns:a16="http://schemas.microsoft.com/office/drawing/2014/main" id="{BD55CD4D-1579-44CC-B397-50C635CFAE93}"/>
                </a:ext>
              </a:extLst>
            </p:cNvPr>
            <p:cNvSpPr>
              <a:spLocks noChangeShapeType="1"/>
            </p:cNvSpPr>
            <p:nvPr/>
          </p:nvSpPr>
          <p:spPr bwMode="auto">
            <a:xfrm>
              <a:off x="6640444" y="1609054"/>
              <a:ext cx="1063936" cy="809756"/>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7" name="Rectangle 39">
              <a:extLst>
                <a:ext uri="{FF2B5EF4-FFF2-40B4-BE49-F238E27FC236}">
                  <a16:creationId xmlns:a16="http://schemas.microsoft.com/office/drawing/2014/main" id="{A5CB9281-955B-49AF-A30C-B3AFDDA8A40B}"/>
                </a:ext>
              </a:extLst>
            </p:cNvPr>
            <p:cNvSpPr>
              <a:spLocks noChangeArrowheads="1"/>
            </p:cNvSpPr>
            <p:nvPr/>
          </p:nvSpPr>
          <p:spPr bwMode="auto">
            <a:xfrm>
              <a:off x="7780579" y="1977655"/>
              <a:ext cx="1414527" cy="1304883"/>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58" name="Text Box 40">
              <a:extLst>
                <a:ext uri="{FF2B5EF4-FFF2-40B4-BE49-F238E27FC236}">
                  <a16:creationId xmlns:a16="http://schemas.microsoft.com/office/drawing/2014/main" id="{7C5C0356-3734-4112-B069-30E0322ACB6B}"/>
                </a:ext>
              </a:extLst>
            </p:cNvPr>
            <p:cNvSpPr txBox="1">
              <a:spLocks noChangeArrowheads="1"/>
            </p:cNvSpPr>
            <p:nvPr/>
          </p:nvSpPr>
          <p:spPr bwMode="auto">
            <a:xfrm>
              <a:off x="7791706" y="2012788"/>
              <a:ext cx="1403400" cy="11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GB" altLang="en-US" sz="2400" b="1" dirty="0">
                  <a:solidFill>
                    <a:srgbClr val="023366"/>
                  </a:solidFill>
                  <a:latin typeface="Raleway" panose="020B0503030101060003" pitchFamily="34" charset="0"/>
                </a:rPr>
                <a:t>F	  10</a:t>
              </a:r>
            </a:p>
            <a:p>
              <a:pPr eaLnBrk="1" hangingPunct="1">
                <a:defRPr/>
              </a:pPr>
              <a:r>
                <a:rPr lang="en-GB" altLang="en-US" sz="2400" b="1" dirty="0">
                  <a:solidFill>
                    <a:srgbClr val="023366"/>
                  </a:solidFill>
                  <a:latin typeface="Raleway" panose="020B0503030101060003" pitchFamily="34" charset="0"/>
                </a:rPr>
                <a:t>RV &amp; PJ</a:t>
              </a:r>
            </a:p>
          </p:txBody>
        </p:sp>
        <p:sp>
          <p:nvSpPr>
            <p:cNvPr id="59" name="Line 41">
              <a:extLst>
                <a:ext uri="{FF2B5EF4-FFF2-40B4-BE49-F238E27FC236}">
                  <a16:creationId xmlns:a16="http://schemas.microsoft.com/office/drawing/2014/main" id="{D49A417B-761B-4A24-B3DE-0BA26C4A79D7}"/>
                </a:ext>
              </a:extLst>
            </p:cNvPr>
            <p:cNvSpPr>
              <a:spLocks noChangeShapeType="1"/>
            </p:cNvSpPr>
            <p:nvPr/>
          </p:nvSpPr>
          <p:spPr bwMode="auto">
            <a:xfrm>
              <a:off x="4749282" y="1504410"/>
              <a:ext cx="539803"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60" name="Line 41">
              <a:extLst>
                <a:ext uri="{FF2B5EF4-FFF2-40B4-BE49-F238E27FC236}">
                  <a16:creationId xmlns:a16="http://schemas.microsoft.com/office/drawing/2014/main" id="{29434F9B-8EE5-4E11-825E-B896BD12FDA2}"/>
                </a:ext>
              </a:extLst>
            </p:cNvPr>
            <p:cNvSpPr>
              <a:spLocks noChangeShapeType="1"/>
            </p:cNvSpPr>
            <p:nvPr/>
          </p:nvSpPr>
          <p:spPr bwMode="auto">
            <a:xfrm flipV="1">
              <a:off x="4834689" y="3001961"/>
              <a:ext cx="379957"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
          <p:nvSpPr>
            <p:cNvPr id="61" name="Line 42">
              <a:extLst>
                <a:ext uri="{FF2B5EF4-FFF2-40B4-BE49-F238E27FC236}">
                  <a16:creationId xmlns:a16="http://schemas.microsoft.com/office/drawing/2014/main" id="{9CCB9C61-7B20-44C4-90F9-7C91B99ED644}"/>
                </a:ext>
              </a:extLst>
            </p:cNvPr>
            <p:cNvSpPr>
              <a:spLocks noChangeShapeType="1"/>
            </p:cNvSpPr>
            <p:nvPr/>
          </p:nvSpPr>
          <p:spPr bwMode="auto">
            <a:xfrm flipV="1">
              <a:off x="6557478" y="2514540"/>
              <a:ext cx="1143000" cy="4719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grpSp>
      <p:sp>
        <p:nvSpPr>
          <p:cNvPr id="62" name="Line 41">
            <a:extLst>
              <a:ext uri="{FF2B5EF4-FFF2-40B4-BE49-F238E27FC236}">
                <a16:creationId xmlns:a16="http://schemas.microsoft.com/office/drawing/2014/main" id="{A160DB27-8869-41C7-8934-BF6640D62DF0}"/>
              </a:ext>
              <a:ext uri="{C183D7F6-B498-43B3-948B-1728B52AA6E4}">
                <adec:decorative xmlns:adec="http://schemas.microsoft.com/office/drawing/2017/decorative" val="1"/>
              </a:ext>
            </a:extLst>
          </p:cNvPr>
          <p:cNvSpPr>
            <a:spLocks noChangeShapeType="1"/>
          </p:cNvSpPr>
          <p:nvPr/>
        </p:nvSpPr>
        <p:spPr bwMode="auto">
          <a:xfrm flipV="1">
            <a:off x="5489031" y="3257023"/>
            <a:ext cx="470786" cy="430231"/>
          </a:xfrm>
          <a:prstGeom prst="line">
            <a:avLst/>
          </a:prstGeom>
          <a:noFill/>
          <a:ln w="28575">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2400">
              <a:solidFill>
                <a:srgbClr val="023366"/>
              </a:solidFill>
              <a:latin typeface="Raleway" panose="020B0503030101060003" pitchFamily="34" charset="0"/>
            </a:endParaRPr>
          </a:p>
        </p:txBody>
      </p:sp>
    </p:spTree>
    <p:extLst>
      <p:ext uri="{BB962C8B-B14F-4D97-AF65-F5344CB8AC3E}">
        <p14:creationId xmlns:p14="http://schemas.microsoft.com/office/powerpoint/2010/main" val="68080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2796-7F90-49B6-B74B-BA0DC9B4EB43}"/>
              </a:ext>
            </a:extLst>
          </p:cNvPr>
          <p:cNvSpPr>
            <a:spLocks noGrp="1"/>
          </p:cNvSpPr>
          <p:nvPr>
            <p:ph type="title"/>
          </p:nvPr>
        </p:nvSpPr>
        <p:spPr>
          <a:xfrm>
            <a:off x="791902" y="201297"/>
            <a:ext cx="8861914" cy="1325563"/>
          </a:xfrm>
        </p:spPr>
        <p:txBody>
          <a:bodyPr>
            <a:noAutofit/>
          </a:bodyPr>
          <a:lstStyle/>
          <a:p>
            <a:r>
              <a:rPr lang="en-AU" altLang="en-US" sz="3200" dirty="0"/>
              <a:t>Tracking/Control Step 1 -  </a:t>
            </a:r>
            <a:br>
              <a:rPr lang="en-AU" altLang="en-US" sz="3200" dirty="0"/>
            </a:br>
            <a:r>
              <a:rPr lang="en-AU" altLang="en-US" sz="3200" dirty="0"/>
              <a:t>Establish project baselines</a:t>
            </a:r>
            <a:endParaRPr lang="en-GB" sz="3200" dirty="0"/>
          </a:p>
        </p:txBody>
      </p:sp>
      <p:sp>
        <p:nvSpPr>
          <p:cNvPr id="12292" name="Rectangle 2">
            <a:extLst>
              <a:ext uri="{FF2B5EF4-FFF2-40B4-BE49-F238E27FC236}">
                <a16:creationId xmlns:a16="http://schemas.microsoft.com/office/drawing/2014/main" id="{0811412C-69C3-4E9D-B1EB-84217E1C7021}"/>
              </a:ext>
            </a:extLst>
          </p:cNvPr>
          <p:cNvSpPr>
            <a:spLocks noGrp="1" noChangeArrowheads="1"/>
          </p:cNvSpPr>
          <p:nvPr>
            <p:ph idx="1"/>
          </p:nvPr>
        </p:nvSpPr>
        <p:spPr>
          <a:xfrm>
            <a:off x="791901" y="1576770"/>
            <a:ext cx="11014275" cy="4351338"/>
          </a:xfrm>
        </p:spPr>
        <p:txBody>
          <a:bodyPr>
            <a:normAutofit lnSpcReduction="10000"/>
          </a:bodyPr>
          <a:lstStyle/>
          <a:p>
            <a:r>
              <a:rPr lang="en-AU" altLang="en-US" dirty="0"/>
              <a:t>In effect, part of planning. Control needs planned benchmarks</a:t>
            </a:r>
          </a:p>
          <a:p>
            <a:r>
              <a:rPr lang="en-AU" altLang="en-US" dirty="0"/>
              <a:t>Typical baselines include:</a:t>
            </a:r>
          </a:p>
          <a:p>
            <a:pPr lvl="1"/>
            <a:r>
              <a:rPr lang="en-AU" altLang="en-US" dirty="0"/>
              <a:t>Cost (budgets),</a:t>
            </a:r>
          </a:p>
          <a:p>
            <a:pPr lvl="1"/>
            <a:r>
              <a:rPr lang="en-AU" altLang="en-US" dirty="0"/>
              <a:t>Time (schedules),</a:t>
            </a:r>
          </a:p>
          <a:p>
            <a:pPr lvl="1"/>
            <a:r>
              <a:rPr lang="en-AU" altLang="en-US" dirty="0"/>
              <a:t>Performance (specifications, quality plan).</a:t>
            </a:r>
          </a:p>
          <a:p>
            <a:r>
              <a:rPr lang="en-AU" altLang="en-US" dirty="0"/>
              <a:t>Changes to baselines should only be made after review &amp; approval using change control system</a:t>
            </a:r>
          </a:p>
          <a:p>
            <a:r>
              <a:rPr lang="en-AU" altLang="en-US" dirty="0"/>
              <a:t>Baseline plans updated as authorised changes occur. </a:t>
            </a:r>
          </a:p>
          <a:p>
            <a:r>
              <a:rPr lang="en-AU" altLang="en-US" dirty="0"/>
              <a:t>All appropriate stakeholders </a:t>
            </a:r>
            <a:br>
              <a:rPr lang="en-AU" altLang="en-US" dirty="0"/>
            </a:br>
            <a:r>
              <a:rPr lang="en-AU" altLang="en-US" dirty="0"/>
              <a:t>notified of authorised changes</a:t>
            </a:r>
            <a:endParaRPr lang="en-GB" altLang="en-US" dirty="0"/>
          </a:p>
          <a:p>
            <a:pPr lvl="1"/>
            <a:endParaRPr lang="en-AU" altLang="en-US" dirty="0"/>
          </a:p>
        </p:txBody>
      </p:sp>
    </p:spTree>
    <p:extLst>
      <p:ext uri="{BB962C8B-B14F-4D97-AF65-F5344CB8AC3E}">
        <p14:creationId xmlns:p14="http://schemas.microsoft.com/office/powerpoint/2010/main" val="79737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78D-443F-4015-A3E1-74FCFFF84953}"/>
              </a:ext>
            </a:extLst>
          </p:cNvPr>
          <p:cNvSpPr>
            <a:spLocks noGrp="1"/>
          </p:cNvSpPr>
          <p:nvPr>
            <p:ph type="title"/>
          </p:nvPr>
        </p:nvSpPr>
        <p:spPr>
          <a:xfrm>
            <a:off x="1844299" y="61306"/>
            <a:ext cx="6432194" cy="1325563"/>
          </a:xfrm>
        </p:spPr>
        <p:txBody>
          <a:bodyPr>
            <a:normAutofit fontScale="90000"/>
          </a:bodyPr>
          <a:lstStyle/>
          <a:p>
            <a:r>
              <a:rPr lang="en-GB" dirty="0"/>
              <a:t>So, the project is now 54 days and costing £42,500</a:t>
            </a:r>
          </a:p>
        </p:txBody>
      </p:sp>
      <p:sp>
        <p:nvSpPr>
          <p:cNvPr id="3" name="Content Placeholder 2">
            <a:extLst>
              <a:ext uri="{FF2B5EF4-FFF2-40B4-BE49-F238E27FC236}">
                <a16:creationId xmlns:a16="http://schemas.microsoft.com/office/drawing/2014/main" id="{301F284F-63F1-4A9B-A2CB-F94C6B31B588}"/>
              </a:ext>
            </a:extLst>
          </p:cNvPr>
          <p:cNvSpPr>
            <a:spLocks noGrp="1"/>
          </p:cNvSpPr>
          <p:nvPr>
            <p:ph idx="1"/>
          </p:nvPr>
        </p:nvSpPr>
        <p:spPr>
          <a:xfrm>
            <a:off x="344854" y="1281722"/>
            <a:ext cx="11502292" cy="4234479"/>
          </a:xfrm>
        </p:spPr>
        <p:txBody>
          <a:bodyPr/>
          <a:lstStyle/>
          <a:p>
            <a:r>
              <a:rPr lang="en-GB" dirty="0"/>
              <a:t>The issue has results in the project quickly becoming 8 days longer and £7,500 more expensive….</a:t>
            </a:r>
          </a:p>
          <a:p>
            <a:pPr marL="0" indent="0">
              <a:buNone/>
            </a:pPr>
            <a:r>
              <a:rPr lang="en-GB" sz="3600" b="1" dirty="0">
                <a:sym typeface="Webdings" panose="05030102010509060703" pitchFamily="18" charset="2"/>
              </a:rPr>
              <a:t> Discuss: What do you do now you have all this information? </a:t>
            </a:r>
            <a:r>
              <a:rPr lang="en-GB" sz="2800" b="0" dirty="0"/>
              <a:t>(PMI, 2021, p.123)</a:t>
            </a:r>
            <a:endParaRPr lang="en-GB" sz="3600" dirty="0"/>
          </a:p>
        </p:txBody>
      </p:sp>
      <p:graphicFrame>
        <p:nvGraphicFramePr>
          <p:cNvPr id="5" name="Table 4">
            <a:extLst>
              <a:ext uri="{FF2B5EF4-FFF2-40B4-BE49-F238E27FC236}">
                <a16:creationId xmlns:a16="http://schemas.microsoft.com/office/drawing/2014/main" id="{DA03C73C-5B3B-4B7A-89FE-C854028BB152}"/>
              </a:ext>
            </a:extLst>
          </p:cNvPr>
          <p:cNvGraphicFramePr>
            <a:graphicFrameLocks noGrp="1"/>
          </p:cNvGraphicFramePr>
          <p:nvPr>
            <p:extLst>
              <p:ext uri="{D42A27DB-BD31-4B8C-83A1-F6EECF244321}">
                <p14:modId xmlns:p14="http://schemas.microsoft.com/office/powerpoint/2010/main" val="1262142044"/>
              </p:ext>
            </p:extLst>
          </p:nvPr>
        </p:nvGraphicFramePr>
        <p:xfrm>
          <a:off x="344854" y="3429000"/>
          <a:ext cx="11822722" cy="3389119"/>
        </p:xfrm>
        <a:graphic>
          <a:graphicData uri="http://schemas.openxmlformats.org/drawingml/2006/table">
            <a:tbl>
              <a:tblPr firstRow="1"/>
              <a:tblGrid>
                <a:gridCol w="2346143">
                  <a:extLst>
                    <a:ext uri="{9D8B030D-6E8A-4147-A177-3AD203B41FA5}">
                      <a16:colId xmlns:a16="http://schemas.microsoft.com/office/drawing/2014/main" val="20000"/>
                    </a:ext>
                  </a:extLst>
                </a:gridCol>
                <a:gridCol w="9476579">
                  <a:extLst>
                    <a:ext uri="{9D8B030D-6E8A-4147-A177-3AD203B41FA5}">
                      <a16:colId xmlns:a16="http://schemas.microsoft.com/office/drawing/2014/main" val="20001"/>
                    </a:ext>
                  </a:extLst>
                </a:gridCol>
              </a:tblGrid>
              <a:tr h="304711">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STRATEGY</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DEFINITION</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932694">
                <a:tc>
                  <a:txBody>
                    <a:bodyPr/>
                    <a:lstStyle/>
                    <a:p>
                      <a:pPr algn="ctr" fontAlgn="base">
                        <a:lnSpc>
                          <a:spcPct val="100000"/>
                        </a:lnSpc>
                      </a:pPr>
                      <a:r>
                        <a:rPr lang="en-GB" sz="1800" b="1" dirty="0">
                          <a:solidFill>
                            <a:srgbClr val="071D49"/>
                          </a:solidFill>
                          <a:latin typeface="Raleway" panose="020B0503030101060003" pitchFamily="34" charset="0"/>
                          <a:cs typeface="Arial" pitchFamily="34" charset="0"/>
                        </a:rPr>
                        <a:t>ESCALATE:</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cs typeface="Arial" pitchFamily="34" charset="0"/>
                        </a:rPr>
                        <a:t>Escalation is appropriate when the project team or project sponsor agrees that a threat is outside the scope of the project or that the proposed response would exceed the project manager's authority.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66434"/>
                  </a:ext>
                </a:extLst>
              </a:tr>
              <a:tr h="510103">
                <a:tc>
                  <a:txBody>
                    <a:bodyPr/>
                    <a:lstStyle/>
                    <a:p>
                      <a:pPr algn="ctr" fontAlgn="base">
                        <a:lnSpc>
                          <a:spcPct val="100000"/>
                        </a:lnSpc>
                      </a:pPr>
                      <a:r>
                        <a:rPr lang="en-US" sz="1800" b="1" dirty="0">
                          <a:solidFill>
                            <a:srgbClr val="071D49"/>
                          </a:solidFill>
                          <a:latin typeface="Raleway" panose="020B0503030101060003" pitchFamily="34" charset="0"/>
                          <a:cs typeface="Arial" pitchFamily="34" charset="0"/>
                        </a:rPr>
                        <a:t>AVOID:</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altLang="en-US" sz="1800" dirty="0">
                          <a:solidFill>
                            <a:srgbClr val="071D49"/>
                          </a:solidFill>
                          <a:latin typeface="Raleway" panose="020B0503030101060003" pitchFamily="34" charset="0"/>
                        </a:rPr>
                        <a:t>When the project team acts to eliminate the threat or protect the project from its impact.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422">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TRANSFER:</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Transfer involves shifting ownership of a threat to a third party to manage the risk and to bear the impact if the threat occurs.</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422">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MITIGATE: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Action is taken to reduce the probability of occurrence and/or the impact of a threat. Early mitigation is usually more effective.</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2767">
                <a:tc>
                  <a:txBody>
                    <a:bodyPr/>
                    <a:lstStyle/>
                    <a:p>
                      <a:pPr algn="ctr">
                        <a:lnSpc>
                          <a:spcPct val="100000"/>
                        </a:lnSpc>
                        <a:spcBef>
                          <a:spcPts val="300"/>
                        </a:spcBef>
                        <a:spcAft>
                          <a:spcPts val="300"/>
                        </a:spcAft>
                        <a:tabLst>
                          <a:tab pos="2049145" algn="l"/>
                        </a:tabLst>
                      </a:pPr>
                      <a:r>
                        <a:rPr lang="en-GB" sz="1800" b="1" dirty="0">
                          <a:solidFill>
                            <a:srgbClr val="071D49"/>
                          </a:solidFill>
                          <a:latin typeface="Raleway" panose="020B0503030101060003" pitchFamily="34" charset="0"/>
                          <a:ea typeface="Times New Roman"/>
                          <a:cs typeface="Arial" pitchFamily="34" charset="0"/>
                        </a:rPr>
                        <a:t>ACCEPT</a:t>
                      </a:r>
                      <a:r>
                        <a:rPr lang="en-GB" sz="1800" dirty="0">
                          <a:solidFill>
                            <a:srgbClr val="071D49"/>
                          </a:solidFill>
                          <a:latin typeface="Raleway" panose="020B0503030101060003" pitchFamily="34" charset="0"/>
                          <a:ea typeface="Times New Roman"/>
                          <a:cs typeface="Arial" pitchFamily="34" charset="0"/>
                        </a:rPr>
                        <a:t>:</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b="0" dirty="0">
                          <a:solidFill>
                            <a:srgbClr val="071D49"/>
                          </a:solidFill>
                          <a:latin typeface="Raleway" panose="020B0503030101060003" pitchFamily="34" charset="0"/>
                          <a:ea typeface="Times New Roman"/>
                          <a:cs typeface="Arial" pitchFamily="34" charset="0"/>
                        </a:rPr>
                        <a:t>Acknowledge the existence of a threat, but no proactive action is taken.</a:t>
                      </a:r>
                      <a:endParaRPr lang="en-GB" sz="1800" b="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9877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F517-D47E-4149-9053-BCEDB8A7FF62}"/>
              </a:ext>
            </a:extLst>
          </p:cNvPr>
          <p:cNvSpPr>
            <a:spLocks noGrp="1"/>
          </p:cNvSpPr>
          <p:nvPr>
            <p:ph type="ctrTitle"/>
          </p:nvPr>
        </p:nvSpPr>
        <p:spPr/>
        <p:txBody>
          <a:bodyPr/>
          <a:lstStyle/>
          <a:p>
            <a:pPr algn="ctr"/>
            <a:r>
              <a:rPr lang="en-GB" dirty="0"/>
              <a:t>Any questions </a:t>
            </a:r>
          </a:p>
        </p:txBody>
      </p:sp>
      <p:sp>
        <p:nvSpPr>
          <p:cNvPr id="712706" name="Text Box 2"/>
          <p:cNvSpPr txBox="1">
            <a:spLocks noChangeArrowheads="1"/>
          </p:cNvSpPr>
          <p:nvPr/>
        </p:nvSpPr>
        <p:spPr bwMode="auto">
          <a:xfrm rot="-1414013">
            <a:off x="4129935" y="172260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7" name="Text Box 3"/>
          <p:cNvSpPr txBox="1">
            <a:spLocks noChangeArrowheads="1"/>
          </p:cNvSpPr>
          <p:nvPr/>
        </p:nvSpPr>
        <p:spPr bwMode="auto">
          <a:xfrm rot="2028207">
            <a:off x="5562515" y="367728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dirty="0">
                <a:solidFill>
                  <a:schemeClr val="accent6">
                    <a:lumMod val="65000"/>
                  </a:schemeClr>
                </a:solidFill>
                <a:latin typeface="Helv"/>
              </a:rPr>
              <a:t>?</a:t>
            </a:r>
          </a:p>
        </p:txBody>
      </p:sp>
      <p:sp>
        <p:nvSpPr>
          <p:cNvPr id="712708" name="Text Box 4"/>
          <p:cNvSpPr txBox="1">
            <a:spLocks noChangeArrowheads="1"/>
          </p:cNvSpPr>
          <p:nvPr/>
        </p:nvSpPr>
        <p:spPr bwMode="auto">
          <a:xfrm rot="2902225">
            <a:off x="7570947" y="4348431"/>
            <a:ext cx="755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olidFill>
                  <a:schemeClr val="tx2">
                    <a:lumMod val="25000"/>
                    <a:lumOff val="75000"/>
                  </a:schemeClr>
                </a:solidFill>
                <a:latin typeface="Helv"/>
              </a:rPr>
              <a:t>?</a:t>
            </a:r>
          </a:p>
        </p:txBody>
      </p:sp>
      <p:sp>
        <p:nvSpPr>
          <p:cNvPr id="712709" name="Text Box 5"/>
          <p:cNvSpPr txBox="1">
            <a:spLocks noChangeArrowheads="1"/>
          </p:cNvSpPr>
          <p:nvPr/>
        </p:nvSpPr>
        <p:spPr bwMode="auto">
          <a:xfrm rot="21336562">
            <a:off x="2711891" y="3895646"/>
            <a:ext cx="13965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7000" dirty="0">
                <a:solidFill>
                  <a:srgbClr val="476A97"/>
                </a:solidFill>
                <a:latin typeface="Helv"/>
              </a:rPr>
              <a:t>?</a:t>
            </a:r>
          </a:p>
        </p:txBody>
      </p:sp>
      <p:sp>
        <p:nvSpPr>
          <p:cNvPr id="712710" name="Text Box 6"/>
          <p:cNvSpPr txBox="1">
            <a:spLocks noChangeArrowheads="1"/>
          </p:cNvSpPr>
          <p:nvPr/>
        </p:nvSpPr>
        <p:spPr bwMode="auto">
          <a:xfrm rot="1996435">
            <a:off x="5757352" y="679141"/>
            <a:ext cx="12971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600" dirty="0">
                <a:solidFill>
                  <a:srgbClr val="476A97"/>
                </a:solidFill>
                <a:latin typeface="Helv"/>
              </a:rPr>
              <a:t>?</a:t>
            </a:r>
          </a:p>
        </p:txBody>
      </p:sp>
      <p:sp>
        <p:nvSpPr>
          <p:cNvPr id="712711" name="Text Box 7"/>
          <p:cNvSpPr txBox="1">
            <a:spLocks noChangeArrowheads="1"/>
          </p:cNvSpPr>
          <p:nvPr/>
        </p:nvSpPr>
        <p:spPr bwMode="auto">
          <a:xfrm rot="-429855">
            <a:off x="2075049" y="919067"/>
            <a:ext cx="119776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200" dirty="0">
                <a:solidFill>
                  <a:schemeClr val="tx2">
                    <a:lumMod val="25000"/>
                    <a:lumOff val="75000"/>
                  </a:schemeClr>
                </a:solidFill>
                <a:latin typeface="Helv"/>
              </a:rPr>
              <a:t>?</a:t>
            </a:r>
          </a:p>
        </p:txBody>
      </p:sp>
      <p:sp>
        <p:nvSpPr>
          <p:cNvPr id="712712" name="Text Box 8"/>
          <p:cNvSpPr txBox="1">
            <a:spLocks noChangeArrowheads="1"/>
          </p:cNvSpPr>
          <p:nvPr/>
        </p:nvSpPr>
        <p:spPr bwMode="auto">
          <a:xfrm rot="679656">
            <a:off x="9078173" y="2792652"/>
            <a:ext cx="94128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600">
                <a:solidFill>
                  <a:srgbClr val="476A97"/>
                </a:solidFill>
                <a:latin typeface="Helv"/>
              </a:rPr>
              <a:t>?</a:t>
            </a:r>
          </a:p>
        </p:txBody>
      </p:sp>
    </p:spTree>
    <p:extLst>
      <p:ext uri="{BB962C8B-B14F-4D97-AF65-F5344CB8AC3E}">
        <p14:creationId xmlns:p14="http://schemas.microsoft.com/office/powerpoint/2010/main" val="3021734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500"/>
                                        <p:tgtEl>
                                          <p:spTgt spid="7127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2707"/>
                                        </p:tgtEl>
                                        <p:attrNameLst>
                                          <p:attrName>style.visibility</p:attrName>
                                        </p:attrNameLst>
                                      </p:cBhvr>
                                      <p:to>
                                        <p:strVal val="visible"/>
                                      </p:to>
                                    </p:set>
                                    <p:animEffect transition="in" filter="dissolve">
                                      <p:cBhvr>
                                        <p:cTn id="11" dur="500"/>
                                        <p:tgtEl>
                                          <p:spTgt spid="71270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2708"/>
                                        </p:tgtEl>
                                        <p:attrNameLst>
                                          <p:attrName>style.visibility</p:attrName>
                                        </p:attrNameLst>
                                      </p:cBhvr>
                                      <p:to>
                                        <p:strVal val="visible"/>
                                      </p:to>
                                    </p:set>
                                    <p:animEffect transition="in" filter="dissolve">
                                      <p:cBhvr>
                                        <p:cTn id="15" dur="500"/>
                                        <p:tgtEl>
                                          <p:spTgt spid="71270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2709"/>
                                        </p:tgtEl>
                                        <p:attrNameLst>
                                          <p:attrName>style.visibility</p:attrName>
                                        </p:attrNameLst>
                                      </p:cBhvr>
                                      <p:to>
                                        <p:strVal val="visible"/>
                                      </p:to>
                                    </p:set>
                                    <p:animEffect transition="in" filter="dissolve">
                                      <p:cBhvr>
                                        <p:cTn id="19" dur="500"/>
                                        <p:tgtEl>
                                          <p:spTgt spid="71270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12710"/>
                                        </p:tgtEl>
                                        <p:attrNameLst>
                                          <p:attrName>style.visibility</p:attrName>
                                        </p:attrNameLst>
                                      </p:cBhvr>
                                      <p:to>
                                        <p:strVal val="visible"/>
                                      </p:to>
                                    </p:set>
                                    <p:animEffect transition="in" filter="dissolve">
                                      <p:cBhvr>
                                        <p:cTn id="23" dur="500"/>
                                        <p:tgtEl>
                                          <p:spTgt spid="7127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12712"/>
                                        </p:tgtEl>
                                        <p:attrNameLst>
                                          <p:attrName>style.visibility</p:attrName>
                                        </p:attrNameLst>
                                      </p:cBhvr>
                                      <p:to>
                                        <p:strVal val="visible"/>
                                      </p:to>
                                    </p:set>
                                    <p:animEffect transition="in" filter="dissolve">
                                      <p:cBhvr>
                                        <p:cTn id="27" dur="500"/>
                                        <p:tgtEl>
                                          <p:spTgt spid="7127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12711"/>
                                        </p:tgtEl>
                                        <p:attrNameLst>
                                          <p:attrName>style.visibility</p:attrName>
                                        </p:attrNameLst>
                                      </p:cBhvr>
                                      <p:to>
                                        <p:strVal val="visible"/>
                                      </p:to>
                                    </p:set>
                                    <p:animEffect transition="in" filter="dissolve">
                                      <p:cBhvr>
                                        <p:cTn id="31"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autoUpdateAnimBg="0"/>
      <p:bldP spid="712707" grpId="0" autoUpdateAnimBg="0"/>
      <p:bldP spid="712708" grpId="0" autoUpdateAnimBg="0"/>
      <p:bldP spid="712709" grpId="0" autoUpdateAnimBg="0"/>
      <p:bldP spid="712710" grpId="0" autoUpdateAnimBg="0"/>
      <p:bldP spid="712711" grpId="0" autoUpdateAnimBg="0"/>
      <p:bldP spid="7127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2AB-F72F-4206-A885-59902BE9FD3D}"/>
              </a:ext>
            </a:extLst>
          </p:cNvPr>
          <p:cNvSpPr>
            <a:spLocks noGrp="1"/>
          </p:cNvSpPr>
          <p:nvPr>
            <p:ph type="title"/>
          </p:nvPr>
        </p:nvSpPr>
        <p:spPr>
          <a:xfrm>
            <a:off x="838200" y="253642"/>
            <a:ext cx="9961561" cy="1325562"/>
          </a:xfrm>
        </p:spPr>
        <p:txBody>
          <a:bodyPr>
            <a:noAutofit/>
          </a:bodyPr>
          <a:lstStyle/>
          <a:p>
            <a:r>
              <a:rPr lang="en-AU" altLang="en-US" sz="3200" dirty="0"/>
              <a:t>Tracking/control Step 2 -  </a:t>
            </a:r>
            <a:br>
              <a:rPr lang="en-AU" altLang="en-US" sz="3200" dirty="0"/>
            </a:br>
            <a:r>
              <a:rPr lang="en-AU" altLang="en-US" sz="3200" dirty="0"/>
              <a:t>Monitor &amp; measure performance</a:t>
            </a:r>
            <a:endParaRPr lang="en-GB" sz="3200" dirty="0"/>
          </a:p>
        </p:txBody>
      </p:sp>
      <p:sp>
        <p:nvSpPr>
          <p:cNvPr id="13316" name="Rectangle 2">
            <a:extLst>
              <a:ext uri="{FF2B5EF4-FFF2-40B4-BE49-F238E27FC236}">
                <a16:creationId xmlns:a16="http://schemas.microsoft.com/office/drawing/2014/main" id="{F50E9802-319F-429F-B206-38A4FE27378B}"/>
              </a:ext>
            </a:extLst>
          </p:cNvPr>
          <p:cNvSpPr>
            <a:spLocks noGrp="1" noChangeArrowheads="1"/>
          </p:cNvSpPr>
          <p:nvPr>
            <p:ph idx="1"/>
          </p:nvPr>
        </p:nvSpPr>
        <p:spPr>
          <a:xfrm>
            <a:off x="838200" y="1825625"/>
            <a:ext cx="10515600" cy="4351338"/>
          </a:xfrm>
        </p:spPr>
        <p:txBody>
          <a:bodyPr>
            <a:normAutofit/>
          </a:bodyPr>
          <a:lstStyle/>
          <a:p>
            <a:r>
              <a:rPr lang="en-AU" altLang="en-US" dirty="0"/>
              <a:t>Project progress measured regularly to identify variances from plan</a:t>
            </a:r>
          </a:p>
          <a:p>
            <a:r>
              <a:rPr lang="en-AU" altLang="en-US" dirty="0"/>
              <a:t>Collect accurate information related to baselines, e.g.:</a:t>
            </a:r>
          </a:p>
          <a:p>
            <a:pPr lvl="1"/>
            <a:r>
              <a:rPr lang="en-AU" altLang="en-US" dirty="0"/>
              <a:t>Percentage completion by task</a:t>
            </a:r>
          </a:p>
          <a:p>
            <a:pPr lvl="1"/>
            <a:r>
              <a:rPr lang="en-AU" altLang="en-US" dirty="0"/>
              <a:t>Cost expended</a:t>
            </a:r>
          </a:p>
          <a:p>
            <a:pPr lvl="1"/>
            <a:r>
              <a:rPr lang="en-AU" altLang="en-US" dirty="0"/>
              <a:t>Quality tests </a:t>
            </a:r>
          </a:p>
          <a:p>
            <a:pPr lvl="1"/>
            <a:r>
              <a:rPr lang="en-AU" altLang="en-US" dirty="0"/>
              <a:t>Work scope change reports/requests </a:t>
            </a:r>
          </a:p>
          <a:p>
            <a:r>
              <a:rPr lang="en-AU" altLang="en-US" dirty="0"/>
              <a:t>Timely collection of this data is critical and will be an ongoing activity throughout the duration of the project lifecycle</a:t>
            </a:r>
            <a:endParaRPr lang="en-GB" altLang="en-US" dirty="0"/>
          </a:p>
          <a:p>
            <a:endParaRPr lang="en-AU" altLang="en-US" dirty="0"/>
          </a:p>
          <a:p>
            <a:endParaRPr lang="en-US" altLang="en-US" dirty="0"/>
          </a:p>
        </p:txBody>
      </p:sp>
    </p:spTree>
    <p:extLst>
      <p:ext uri="{BB962C8B-B14F-4D97-AF65-F5344CB8AC3E}">
        <p14:creationId xmlns:p14="http://schemas.microsoft.com/office/powerpoint/2010/main" val="2588729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EA62-1808-45DD-85E1-23EFAAB21360}"/>
              </a:ext>
            </a:extLst>
          </p:cNvPr>
          <p:cNvSpPr>
            <a:spLocks noGrp="1"/>
          </p:cNvSpPr>
          <p:nvPr>
            <p:ph type="title"/>
          </p:nvPr>
        </p:nvSpPr>
        <p:spPr>
          <a:xfrm>
            <a:off x="955040" y="154762"/>
            <a:ext cx="9765876" cy="1325563"/>
          </a:xfrm>
        </p:spPr>
        <p:txBody>
          <a:bodyPr>
            <a:normAutofit/>
          </a:bodyPr>
          <a:lstStyle/>
          <a:p>
            <a:r>
              <a:rPr lang="en-AU" altLang="en-US" sz="3200" dirty="0"/>
              <a:t>Tracking/control Step 3 – </a:t>
            </a:r>
            <a:br>
              <a:rPr lang="en-AU" altLang="en-US" sz="3200" dirty="0"/>
            </a:br>
            <a:r>
              <a:rPr lang="en-AU" altLang="en-US" sz="3200" dirty="0"/>
              <a:t>Compare with baselines</a:t>
            </a:r>
            <a:endParaRPr lang="en-GB" sz="3200" dirty="0"/>
          </a:p>
        </p:txBody>
      </p:sp>
      <p:sp>
        <p:nvSpPr>
          <p:cNvPr id="14340" name="Rectangle 2">
            <a:extLst>
              <a:ext uri="{FF2B5EF4-FFF2-40B4-BE49-F238E27FC236}">
                <a16:creationId xmlns:a16="http://schemas.microsoft.com/office/drawing/2014/main" id="{D893A2C8-49C7-44E0-BD9D-E6154BC8FF3A}"/>
              </a:ext>
            </a:extLst>
          </p:cNvPr>
          <p:cNvSpPr>
            <a:spLocks noGrp="1" noChangeArrowheads="1"/>
          </p:cNvSpPr>
          <p:nvPr>
            <p:ph idx="1"/>
          </p:nvPr>
        </p:nvSpPr>
        <p:spPr>
          <a:xfrm>
            <a:off x="838200" y="1825625"/>
            <a:ext cx="10515600" cy="4351338"/>
          </a:xfrm>
        </p:spPr>
        <p:txBody>
          <a:bodyPr>
            <a:normAutofit/>
          </a:bodyPr>
          <a:lstStyle/>
          <a:p>
            <a:r>
              <a:rPr lang="en-AU" altLang="en-US" dirty="0"/>
              <a:t>Contrast the actual performance against planned performance – develop a variance analysis </a:t>
            </a:r>
          </a:p>
          <a:p>
            <a:r>
              <a:rPr lang="en-AU" altLang="en-US" dirty="0"/>
              <a:t>Formulation of regular (weekly?) progress reports and forecasts to completion </a:t>
            </a:r>
          </a:p>
          <a:p>
            <a:r>
              <a:rPr lang="en-AU" altLang="en-US" dirty="0"/>
              <a:t>Apply selected tools - earned value, cash flow analysis,  schedule appraisal. </a:t>
            </a:r>
          </a:p>
          <a:p>
            <a:r>
              <a:rPr lang="en-AU" altLang="en-US" dirty="0"/>
              <a:t>Causes &amp; effects analysed, reviewed and understood</a:t>
            </a:r>
          </a:p>
          <a:p>
            <a:endParaRPr lang="en-AU" altLang="en-US" dirty="0"/>
          </a:p>
          <a:p>
            <a:endParaRPr lang="en-US" altLang="en-US" dirty="0"/>
          </a:p>
        </p:txBody>
      </p:sp>
    </p:spTree>
    <p:extLst>
      <p:ext uri="{BB962C8B-B14F-4D97-AF65-F5344CB8AC3E}">
        <p14:creationId xmlns:p14="http://schemas.microsoft.com/office/powerpoint/2010/main" val="864221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137C4-5888-41DA-9D04-ADAB2F86C83A}"/>
              </a:ext>
            </a:extLst>
          </p:cNvPr>
          <p:cNvSpPr>
            <a:spLocks noGrp="1"/>
          </p:cNvSpPr>
          <p:nvPr>
            <p:ph type="title"/>
          </p:nvPr>
        </p:nvSpPr>
        <p:spPr>
          <a:xfrm>
            <a:off x="838200" y="216771"/>
            <a:ext cx="9974802" cy="1325562"/>
          </a:xfrm>
        </p:spPr>
        <p:txBody>
          <a:bodyPr>
            <a:noAutofit/>
          </a:bodyPr>
          <a:lstStyle/>
          <a:p>
            <a:r>
              <a:rPr lang="en-AU" altLang="en-US" sz="3200" dirty="0"/>
              <a:t>Tracking/control Step 4 – </a:t>
            </a:r>
            <a:br>
              <a:rPr lang="en-AU" altLang="en-US" sz="3200" dirty="0"/>
            </a:br>
            <a:r>
              <a:rPr lang="en-AU" altLang="en-US" sz="3200" dirty="0"/>
              <a:t>Take corrective action if necessary</a:t>
            </a:r>
            <a:endParaRPr lang="en-GB" sz="3200" dirty="0"/>
          </a:p>
        </p:txBody>
      </p:sp>
      <p:sp>
        <p:nvSpPr>
          <p:cNvPr id="3" name="Content Placeholder 2">
            <a:extLst>
              <a:ext uri="{FF2B5EF4-FFF2-40B4-BE49-F238E27FC236}">
                <a16:creationId xmlns:a16="http://schemas.microsoft.com/office/drawing/2014/main" id="{273FE659-7C45-461F-B446-E8D5E8F402B2}"/>
              </a:ext>
            </a:extLst>
          </p:cNvPr>
          <p:cNvSpPr>
            <a:spLocks noGrp="1"/>
          </p:cNvSpPr>
          <p:nvPr>
            <p:ph idx="1"/>
          </p:nvPr>
        </p:nvSpPr>
        <p:spPr>
          <a:xfrm>
            <a:off x="838200" y="1825625"/>
            <a:ext cx="10515600" cy="4351338"/>
          </a:xfrm>
        </p:spPr>
        <p:txBody>
          <a:bodyPr>
            <a:normAutofit/>
          </a:bodyPr>
          <a:lstStyle/>
          <a:p>
            <a:r>
              <a:rPr lang="en-AU" altLang="en-US" dirty="0"/>
              <a:t>Once deviations are identified then corrective action, if necessary, is taken. The options available to the project manager include:</a:t>
            </a:r>
          </a:p>
          <a:p>
            <a:pPr lvl="1"/>
            <a:r>
              <a:rPr lang="en-GB" altLang="en-US" dirty="0"/>
              <a:t>No action taken if the variances are small</a:t>
            </a:r>
            <a:r>
              <a:rPr lang="en-US" altLang="en-US" dirty="0"/>
              <a:t> – within acceptable tolerances</a:t>
            </a:r>
            <a:endParaRPr lang="en-GB" altLang="en-US" dirty="0"/>
          </a:p>
          <a:p>
            <a:pPr lvl="1"/>
            <a:r>
              <a:rPr lang="en-GB" altLang="en-US" dirty="0"/>
              <a:t>Re-planning activities to recover the ambitions of the original plan</a:t>
            </a:r>
          </a:p>
          <a:p>
            <a:pPr lvl="1"/>
            <a:r>
              <a:rPr lang="en-GB" altLang="en-US" dirty="0"/>
              <a:t>Revising the original plan in light of the current situation</a:t>
            </a:r>
          </a:p>
          <a:p>
            <a:pPr lvl="1"/>
            <a:r>
              <a:rPr lang="en-GB" altLang="en-US" dirty="0"/>
              <a:t>In extreme situations terminating the project</a:t>
            </a:r>
          </a:p>
          <a:p>
            <a:r>
              <a:rPr lang="en-GB" altLang="en-US" dirty="0"/>
              <a:t>Causes of change and reasons for selected corrective action </a:t>
            </a:r>
            <a:br>
              <a:rPr lang="en-GB" altLang="en-US" dirty="0"/>
            </a:br>
            <a:r>
              <a:rPr lang="en-GB" altLang="en-US" dirty="0"/>
              <a:t>should be documented</a:t>
            </a:r>
          </a:p>
          <a:p>
            <a:endParaRPr lang="en-AU" altLang="en-US" dirty="0"/>
          </a:p>
          <a:p>
            <a:endParaRPr lang="en-GB" dirty="0"/>
          </a:p>
        </p:txBody>
      </p:sp>
    </p:spTree>
    <p:extLst>
      <p:ext uri="{BB962C8B-B14F-4D97-AF65-F5344CB8AC3E}">
        <p14:creationId xmlns:p14="http://schemas.microsoft.com/office/powerpoint/2010/main" val="40189278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046A-19B0-43C1-AD35-3DBA43D4A07B}"/>
              </a:ext>
            </a:extLst>
          </p:cNvPr>
          <p:cNvSpPr>
            <a:spLocks noGrp="1"/>
          </p:cNvSpPr>
          <p:nvPr>
            <p:ph type="ctrTitle"/>
          </p:nvPr>
        </p:nvSpPr>
        <p:spPr/>
        <p:txBody>
          <a:bodyPr/>
          <a:lstStyle/>
          <a:p>
            <a:r>
              <a:rPr lang="en-TT" dirty="0"/>
              <a:t>Managing Progress</a:t>
            </a:r>
          </a:p>
        </p:txBody>
      </p:sp>
      <p:sp>
        <p:nvSpPr>
          <p:cNvPr id="3" name="Subtitle 2">
            <a:extLst>
              <a:ext uri="{FF2B5EF4-FFF2-40B4-BE49-F238E27FC236}">
                <a16:creationId xmlns:a16="http://schemas.microsoft.com/office/drawing/2014/main" id="{F6AD4FA4-9BFC-4D8E-B62F-BD2F185E0DFF}"/>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329816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7BF9D-84DD-404E-948C-60EA1E7CFEAC}">
  <ds:schemaRefs>
    <ds:schemaRef ds:uri="http://purl.org/dc/elements/1.1/"/>
    <ds:schemaRef ds:uri="http://schemas.openxmlformats.org/package/2006/metadata/core-properties"/>
    <ds:schemaRef ds:uri="6b494f05-939f-47b7-827f-de1e15f7b078"/>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dd5d29e2-e009-49d8-a581-e6c7b528f0f3"/>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TotalTime>
  <Words>3525</Words>
  <Application>Microsoft Office PowerPoint</Application>
  <PresentationFormat>Widescreen</PresentationFormat>
  <Paragraphs>560</Paragraphs>
  <Slides>51</Slides>
  <Notes>11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4" baseType="lpstr">
      <vt:lpstr>Arial</vt:lpstr>
      <vt:lpstr>Arial Nova</vt:lpstr>
      <vt:lpstr>ARU Raisonne DemiBold</vt:lpstr>
      <vt:lpstr>Avenir Next LT Pro</vt:lpstr>
      <vt:lpstr>Calibri</vt:lpstr>
      <vt:lpstr>Helv</vt:lpstr>
      <vt:lpstr>Raleway</vt:lpstr>
      <vt:lpstr>Verdana</vt:lpstr>
      <vt:lpstr>Webdings</vt:lpstr>
      <vt:lpstr>Wingdings</vt:lpstr>
      <vt:lpstr>1_ARU Brand</vt:lpstr>
      <vt:lpstr>2_ARU Brand</vt:lpstr>
      <vt:lpstr>Bitmap Image</vt:lpstr>
      <vt:lpstr>Session 10:  Monitoring and Controlling Projects </vt:lpstr>
      <vt:lpstr>Monitoring and Control Process</vt:lpstr>
      <vt:lpstr>Monitoring and Control Overview</vt:lpstr>
      <vt:lpstr>Monitoring and control concepts</vt:lpstr>
      <vt:lpstr>Tracking/Control Step 1 -   Establish project baselines</vt:lpstr>
      <vt:lpstr>Tracking/control Step 2 -   Monitor &amp; measure performance</vt:lpstr>
      <vt:lpstr>Tracking/control Step 3 –  Compare with baselines</vt:lpstr>
      <vt:lpstr>Tracking/control Step 4 –  Take corrective action if necessary</vt:lpstr>
      <vt:lpstr>Managing Progress</vt:lpstr>
      <vt:lpstr>Tracking – Gantt charts</vt:lpstr>
      <vt:lpstr>Progress S-curve</vt:lpstr>
      <vt:lpstr>Projected spending</vt:lpstr>
      <vt:lpstr>Projected spending - example</vt:lpstr>
      <vt:lpstr>Assess overall progress on the railway project</vt:lpstr>
      <vt:lpstr>Does knowing the budget cost make any difference?</vt:lpstr>
      <vt:lpstr>Consider cost</vt:lpstr>
      <vt:lpstr>Managing Progress/Tracking - summary</vt:lpstr>
      <vt:lpstr>Project Crashing</vt:lpstr>
      <vt:lpstr>Project Crashing</vt:lpstr>
      <vt:lpstr>Time-Cost Relationship </vt:lpstr>
      <vt:lpstr>Time-Cost Tradeoff</vt:lpstr>
      <vt:lpstr>Project Crashing: Example</vt:lpstr>
      <vt:lpstr>Crashing strategies </vt:lpstr>
      <vt:lpstr>Project Crashing: Example of options</vt:lpstr>
      <vt:lpstr>Crashing approach: recap </vt:lpstr>
      <vt:lpstr>Monitoring and Controlling Processes: Summary</vt:lpstr>
      <vt:lpstr>Relationship between Planning and Control</vt:lpstr>
      <vt:lpstr>Relationship between Planning and Control</vt:lpstr>
      <vt:lpstr>PowerPoint Presentation</vt:lpstr>
      <vt:lpstr>PowerPoint Presentation</vt:lpstr>
      <vt:lpstr>Project Management Process Interactions (PMI 2016)</vt:lpstr>
      <vt:lpstr>PowerPoint Presentation</vt:lpstr>
      <vt:lpstr>PowerPoint Presentation</vt:lpstr>
      <vt:lpstr>Key Points</vt:lpstr>
      <vt:lpstr>Issue Management</vt:lpstr>
      <vt:lpstr>Implement Responses Risks and Issues</vt:lpstr>
      <vt:lpstr>Issues management</vt:lpstr>
      <vt:lpstr>Issues Log/Register</vt:lpstr>
      <vt:lpstr>Threat Strategies (PMI, 2021, p.123)</vt:lpstr>
      <vt:lpstr>V Hawk project</vt:lpstr>
      <vt:lpstr>Issue: Resource Skills</vt:lpstr>
      <vt:lpstr>Issue occurred: Resource skills effecting tasks in parallel Timing Effected</vt:lpstr>
      <vt:lpstr>Identify what is causing the bottleneck</vt:lpstr>
      <vt:lpstr>For V-Hawk – at this point – it is resource constraints</vt:lpstr>
      <vt:lpstr>Issue occurred:  Not enough resource Timing Effected</vt:lpstr>
      <vt:lpstr>ANSWER - Issue occurred:  Not enough resource Timing Effected</vt:lpstr>
      <vt:lpstr>Al-Sulari’s Budget Calculation</vt:lpstr>
      <vt:lpstr>What happens to your budget?</vt:lpstr>
      <vt:lpstr>ANSWER: What happens to the budget?</vt:lpstr>
      <vt:lpstr>So, the project is now 54 days and costing £42,500</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PM&amp;I PC 10 Monitoring and Controlling</dc:title>
  <dc:creator>Helen.Benton@aru.ac.uk</dc:creator>
  <cp:lastModifiedBy>Andre Samuel</cp:lastModifiedBy>
  <cp:revision>216</cp:revision>
  <dcterms:created xsi:type="dcterms:W3CDTF">2019-04-25T11:00:23Z</dcterms:created>
  <dcterms:modified xsi:type="dcterms:W3CDTF">2023-03-29T12:39:42Z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